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22"/>
  </p:notesMasterIdLst>
  <p:sldIdLst>
    <p:sldId id="312" r:id="rId2"/>
    <p:sldId id="258" r:id="rId3"/>
    <p:sldId id="314" r:id="rId4"/>
    <p:sldId id="315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353" r:id="rId15"/>
    <p:sldId id="369" r:id="rId16"/>
    <p:sldId id="366" r:id="rId17"/>
    <p:sldId id="371" r:id="rId18"/>
    <p:sldId id="372" r:id="rId19"/>
    <p:sldId id="373" r:id="rId20"/>
    <p:sldId id="375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1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4D44AC-D9EB-406D-82B7-5AAA6E63B51A}" type="datetimeFigureOut">
              <a:rPr lang="ar-SA" smtClean="0"/>
              <a:pPr/>
              <a:t>12/05/1447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B2B466E-E61D-4B7F-85A2-8FE47916EB2E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8219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1pPr>
            <a:lvl2pPr marL="729057" indent="-280406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2pPr>
            <a:lvl3pPr marL="1121626" indent="-224325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3pPr>
            <a:lvl4pPr marL="1570276" indent="-224325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4pPr>
            <a:lvl5pPr marL="2018927" indent="-224325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5pPr>
            <a:lvl6pPr marL="2467577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6pPr>
            <a:lvl7pPr marL="2916227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7pPr>
            <a:lvl8pPr marL="3364878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8pPr>
            <a:lvl9pPr marL="3813528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C6C1989-B835-481E-8711-41E64BCC03EE}" type="slidenum">
              <a:rPr lang="en-US" altLang="en-US" u="none" smtClean="0"/>
              <a:pPr eaLnBrk="1" hangingPunct="1"/>
              <a:t>2</a:t>
            </a:fld>
            <a:endParaRPr lang="en-US" altLang="en-US" u="none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560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1pPr>
            <a:lvl2pPr marL="729057" indent="-280406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2pPr>
            <a:lvl3pPr marL="1121626" indent="-224325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3pPr>
            <a:lvl4pPr marL="1570276" indent="-224325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4pPr>
            <a:lvl5pPr marL="2018927" indent="-224325" eaLnBrk="0" hangingPunct="0">
              <a:defRPr u="sng">
                <a:solidFill>
                  <a:schemeClr val="tx1"/>
                </a:solidFill>
                <a:latin typeface="Arial" pitchFamily="34" charset="0"/>
              </a:defRPr>
            </a:lvl5pPr>
            <a:lvl6pPr marL="2467577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6pPr>
            <a:lvl7pPr marL="2916227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7pPr>
            <a:lvl8pPr marL="3364878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8pPr>
            <a:lvl9pPr marL="3813528" indent="-224325" algn="l" rtl="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C6C1989-B835-481E-8711-41E64BCC03EE}" type="slidenum">
              <a:rPr lang="en-US" altLang="en-US" u="none" smtClean="0"/>
              <a:pPr eaLnBrk="1" hangingPunct="1"/>
              <a:t>3</a:t>
            </a:fld>
            <a:endParaRPr lang="en-US" altLang="en-US" u="none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039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466E-E61D-4B7F-85A2-8FE47916EB2E}" type="slidenum">
              <a:rPr lang="ar-SA" smtClean="0"/>
              <a:pPr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6901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Y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B466E-E61D-4B7F-85A2-8FE47916EB2E}" type="slidenum">
              <a:rPr lang="ar-SA" smtClean="0"/>
              <a:pPr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596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6EA17-D22B-4AB6-93C9-F646E7091DF3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01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551BD-6CE7-4983-AF88-4525745F20BF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528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2F679-2803-4C11-A201-E6F9180245BD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593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076B-3778-44FE-8EF3-E790AF388FEB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4571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2588A-247A-43EA-9440-6455C571C526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1307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B5C96-7F89-4FAD-BBD0-37788A4F0EDC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2341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7881E-5767-412F-8080-7B1409D979BB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366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FE2DC-F2B9-4F17-8144-640DB97A444B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564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FCD1-AE02-43D4-98F8-25BE56FCF989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130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B065-E62C-479A-9CEC-9DACF6768285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137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2697-6B05-4E5A-89D1-F8FE4A877B11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156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B663-EB63-495E-BB83-89CCAD534932}" type="datetime1">
              <a:rPr lang="ar-SA" smtClean="0"/>
              <a:pPr/>
              <a:t>12/05/1447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7E880-2A46-463C-B025-BB605CD913D6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80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itanworld.com/witan-sapience-biometrics/" TargetMode="External"/><Relationship Id="rId13" Type="http://schemas.openxmlformats.org/officeDocument/2006/relationships/hyperlink" Target="https://witanworld.com/witan-sapience-drones/" TargetMode="External"/><Relationship Id="rId3" Type="http://schemas.openxmlformats.org/officeDocument/2006/relationships/hyperlink" Target="https://witanworld.com/witan-sapience-internet-of-things-iot/" TargetMode="External"/><Relationship Id="rId7" Type="http://schemas.openxmlformats.org/officeDocument/2006/relationships/hyperlink" Target="https://witanworld.com/witan-sapience-robotics/" TargetMode="External"/><Relationship Id="rId12" Type="http://schemas.openxmlformats.org/officeDocument/2006/relationships/hyperlink" Target="https://witanworld.com/virtualreality/" TargetMode="External"/><Relationship Id="rId2" Type="http://schemas.openxmlformats.org/officeDocument/2006/relationships/hyperlink" Target="https://witanworld.com/blog/2018/04/21/machinelearn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tanworld.com/witan-sapience-3d-printing/" TargetMode="External"/><Relationship Id="rId11" Type="http://schemas.openxmlformats.org/officeDocument/2006/relationships/hyperlink" Target="https://witanworld.com/witan-sapience-virtual-intelligence/" TargetMode="External"/><Relationship Id="rId5" Type="http://schemas.openxmlformats.org/officeDocument/2006/relationships/hyperlink" Target="https://witanworld.com/witan-sapience-quantum-computing/" TargetMode="External"/><Relationship Id="rId15" Type="http://schemas.openxmlformats.org/officeDocument/2006/relationships/image" Target="../media/image1.png"/><Relationship Id="rId10" Type="http://schemas.openxmlformats.org/officeDocument/2006/relationships/hyperlink" Target="https://witanworld.com/witan-sapience-artificial-intelligence/" TargetMode="External"/><Relationship Id="rId4" Type="http://schemas.openxmlformats.org/officeDocument/2006/relationships/hyperlink" Target="https://witanworld.com/blog/2018/10/14/witan-sapience-blockchain/" TargetMode="External"/><Relationship Id="rId9" Type="http://schemas.openxmlformats.org/officeDocument/2006/relationships/hyperlink" Target="https://witanworld.com/blog/2018/08/10/augmentedreality/" TargetMode="External"/><Relationship Id="rId14" Type="http://schemas.openxmlformats.org/officeDocument/2006/relationships/hyperlink" Target="https://witanworld.com/blog/2018/11/17/autonomousvehicles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15290" cy="3087794"/>
          </a:xfrm>
        </p:spPr>
        <p:txBody>
          <a:bodyPr>
            <a:noAutofit/>
          </a:bodyPr>
          <a:lstStyle/>
          <a:p>
            <a:pPr rtl="0">
              <a:defRPr/>
            </a:pPr>
            <a:r>
              <a:rPr lang="en-US" sz="5400" b="1" dirty="0"/>
              <a:t>Special Topics in 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>AI</a:t>
            </a:r>
            <a:endParaRPr lang="ar-SA" sz="3200" b="1" dirty="0">
              <a:solidFill>
                <a:srgbClr val="003399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3857628"/>
            <a:ext cx="6400800" cy="2286016"/>
          </a:xfrm>
        </p:spPr>
        <p:txBody>
          <a:bodyPr>
            <a:normAutofit fontScale="85000" lnSpcReduction="20000"/>
          </a:bodyPr>
          <a:lstStyle/>
          <a:p>
            <a:pPr rtl="0">
              <a:defRPr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rtl="0">
              <a:defRPr/>
            </a:pPr>
            <a:r>
              <a:rPr lang="en-US" sz="4300" b="1" dirty="0" smtClean="0">
                <a:solidFill>
                  <a:srgbClr val="002060"/>
                </a:solidFill>
              </a:rPr>
              <a:t>Introduction</a:t>
            </a:r>
          </a:p>
          <a:p>
            <a:pPr rtl="0"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Part 1</a:t>
            </a:r>
          </a:p>
          <a:p>
            <a:pPr rtl="0">
              <a:defRPr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rtl="0"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Prof. Ahmed Sultan Al-</a:t>
            </a:r>
            <a:r>
              <a:rPr lang="en-US" sz="2000" b="1" dirty="0" err="1" smtClean="0">
                <a:solidFill>
                  <a:srgbClr val="FF0000"/>
                </a:solidFill>
              </a:rPr>
              <a:t>hegami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rtl="0"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Professor of Artificial Intelligence &amp; Intelligent Systems.</a:t>
            </a:r>
          </a:p>
          <a:p>
            <a:pPr rtl="0"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University of Sana’a</a:t>
            </a:r>
            <a:endParaRPr lang="ar-SA" sz="2000" dirty="0">
              <a:solidFill>
                <a:srgbClr val="FF0000"/>
              </a:solidFill>
            </a:endParaRPr>
          </a:p>
        </p:txBody>
      </p:sp>
      <p:cxnSp>
        <p:nvCxnSpPr>
          <p:cNvPr id="5" name="رابط مستقيم 4"/>
          <p:cNvCxnSpPr/>
          <p:nvPr/>
        </p:nvCxnSpPr>
        <p:spPr>
          <a:xfrm>
            <a:off x="611560" y="4077072"/>
            <a:ext cx="7920880" cy="720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87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/>
              <a:t>Science is conducted in universities, industry and government. </a:t>
            </a:r>
          </a:p>
          <a:p>
            <a:pPr algn="l" rtl="0"/>
            <a:r>
              <a:rPr lang="en-US" dirty="0" smtClean="0"/>
              <a:t>The main motivation for universities is </a:t>
            </a:r>
            <a:r>
              <a:rPr lang="en-US" b="1" dirty="0" smtClean="0"/>
              <a:t>production of knowledge</a:t>
            </a:r>
            <a:r>
              <a:rPr lang="en-US" dirty="0" smtClean="0"/>
              <a:t>, i.e., basic sciences with no immediate benefit. </a:t>
            </a:r>
          </a:p>
          <a:p>
            <a:pPr algn="l" rtl="0"/>
            <a:r>
              <a:rPr lang="en-US" dirty="0" smtClean="0"/>
              <a:t>Industry is mainly involved in "applied science" for immediate benefit. </a:t>
            </a:r>
          </a:p>
          <a:p>
            <a:pPr algn="l" rtl="0"/>
            <a:r>
              <a:rPr lang="en-US" dirty="0" smtClean="0"/>
              <a:t>Today, most universities are also involved in application of science (production and application of technology). </a:t>
            </a:r>
          </a:p>
          <a:p>
            <a:pPr algn="l" rtl="0"/>
            <a:r>
              <a:rPr lang="en-US" dirty="0" smtClean="0"/>
              <a:t>The governments motivate both: universities for the advancement of science, and industry, for the advancement of country. </a:t>
            </a:r>
            <a:endParaRPr lang="ar-SA" dirty="0" smtClean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defRPr/>
            </a:pPr>
            <a:r>
              <a:rPr lang="en-US" sz="3600" b="1" dirty="0" smtClean="0">
                <a:solidFill>
                  <a:srgbClr val="0070C0"/>
                </a:solidFill>
              </a:rPr>
              <a:t> Main features of science ( Cont. )</a:t>
            </a:r>
            <a:endParaRPr lang="ar-SA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6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en-US" sz="3600" b="1" dirty="0">
                <a:solidFill>
                  <a:srgbClr val="0070C0"/>
                </a:solidFill>
              </a:rPr>
              <a:t>The nature of </a:t>
            </a:r>
            <a:r>
              <a:rPr lang="en-US" sz="3600" b="1" dirty="0" smtClean="0">
                <a:solidFill>
                  <a:srgbClr val="0070C0"/>
                </a:solidFill>
              </a:rPr>
              <a:t>technology </a:t>
            </a:r>
            <a:endParaRPr lang="ar-SA" sz="3600" b="1" dirty="0">
              <a:solidFill>
                <a:srgbClr val="0070C0"/>
              </a:solidFill>
            </a:endParaRPr>
          </a:p>
        </p:txBody>
      </p:sp>
      <p:sp>
        <p:nvSpPr>
          <p:cNvPr id="22531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/>
              <a:t>Technology is "the application of scientific knowledge for practical purposes" (Concise Oxford English Dictionary). </a:t>
            </a:r>
          </a:p>
          <a:p>
            <a:pPr algn="l" rtl="0"/>
            <a:r>
              <a:rPr lang="en-US" dirty="0" smtClean="0"/>
              <a:t>It is as old as human history; a stone axe a </a:t>
            </a:r>
            <a:r>
              <a:rPr lang="ar-YE" dirty="0" smtClean="0"/>
              <a:t>فأس حجارةِ </a:t>
            </a:r>
            <a:r>
              <a:rPr lang="en-US" dirty="0" smtClean="0"/>
              <a:t>was an advanced technological tool once upon a time. </a:t>
            </a:r>
          </a:p>
          <a:p>
            <a:pPr algn="l" rtl="0"/>
            <a:r>
              <a:rPr lang="en-US" dirty="0" smtClean="0"/>
              <a:t>It is a powerful tool in the development of civilization. </a:t>
            </a:r>
          </a:p>
          <a:p>
            <a:pPr algn="l" rtl="0"/>
            <a:r>
              <a:rPr lang="en-US" dirty="0" smtClean="0"/>
              <a:t>Who could ignore the role of the computers, satellites, and advanced engines in today’s civic life?</a:t>
            </a:r>
          </a:p>
          <a:p>
            <a:pPr marL="0" indent="0" algn="l" rtl="0">
              <a:buNone/>
            </a:pPr>
            <a:r>
              <a:rPr lang="en-US" dirty="0" smtClean="0"/>
              <a:t>	(research, design, crafts</a:t>
            </a:r>
            <a:r>
              <a:rPr lang="ar-YE" dirty="0" smtClean="0"/>
              <a:t> حِرَف</a:t>
            </a:r>
            <a:r>
              <a:rPr lang="en-US" dirty="0" smtClean="0"/>
              <a:t>, finance, manufacturing, 	management, labor, marketing, maintenance, 	construction, medicine etc.) </a:t>
            </a:r>
            <a:endParaRPr lang="ar-SA" dirty="0" smtClean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596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It helps us to change our world; and these "changes" may result with unexpected benefits as much as unexpected risks and costs. </a:t>
            </a:r>
          </a:p>
          <a:p>
            <a:pPr algn="l" rtl="0"/>
            <a:r>
              <a:rPr lang="en-US" dirty="0" smtClean="0"/>
              <a:t>Nobody knew it was going to be used in mobile communication when the microwaves were invented, and nobody still clearly knows the extend of its health hazards</a:t>
            </a:r>
            <a:r>
              <a:rPr lang="ar-YE" dirty="0" smtClean="0"/>
              <a:t> الأخطار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Therefore, the anticipation of the "effects of technology" is of vital importance to benefit from its advantages and eliminate the disadvantages. </a:t>
            </a:r>
          </a:p>
          <a:p>
            <a:pPr algn="l" rtl="0"/>
            <a:endParaRPr lang="ar-SA" dirty="0" smtClean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rtl="0">
              <a:defRPr/>
            </a:pPr>
            <a:r>
              <a:rPr lang="en-US" sz="3600" b="1" dirty="0">
                <a:solidFill>
                  <a:srgbClr val="0070C0"/>
                </a:solidFill>
              </a:rPr>
              <a:t>The nature of </a:t>
            </a:r>
            <a:r>
              <a:rPr lang="en-US" sz="3600" b="1" dirty="0" smtClean="0">
                <a:solidFill>
                  <a:srgbClr val="0070C0"/>
                </a:solidFill>
              </a:rPr>
              <a:t>technology  ( Cont. )</a:t>
            </a:r>
            <a:endParaRPr lang="ar-SA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90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>
              <a:defRPr/>
            </a:pPr>
            <a:r>
              <a:rPr lang="en-US" sz="3600" b="1" dirty="0" smtClean="0">
                <a:solidFill>
                  <a:srgbClr val="0070C0"/>
                </a:solidFill>
              </a:rPr>
              <a:t>Some Characteristic Properties </a:t>
            </a:r>
            <a:r>
              <a:rPr lang="en-US" sz="3600" b="1" dirty="0">
                <a:solidFill>
                  <a:srgbClr val="0070C0"/>
                </a:solidFill>
              </a:rPr>
              <a:t>of </a:t>
            </a:r>
            <a:r>
              <a:rPr lang="en-US" sz="3600" b="1" dirty="0" smtClean="0">
                <a:solidFill>
                  <a:srgbClr val="0070C0"/>
                </a:solidFill>
              </a:rPr>
              <a:t>Technology</a:t>
            </a:r>
            <a:endParaRPr lang="ar-SA" sz="3600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Technology grows on science, and it contributes to </a:t>
            </a:r>
            <a:r>
              <a:rPr lang="en-US" dirty="0" smtClean="0"/>
              <a:t>	science.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Engineers combine scientific knowledge with practical </a:t>
            </a:r>
            <a:r>
              <a:rPr lang="en-US" dirty="0" smtClean="0"/>
              <a:t>	values.</a:t>
            </a:r>
          </a:p>
          <a:p>
            <a:pPr marL="0" indent="0" algn="l" rtl="0"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The essence </a:t>
            </a:r>
            <a:r>
              <a:rPr lang="ar-YE" dirty="0" smtClean="0"/>
              <a:t>الجوهر </a:t>
            </a:r>
            <a:r>
              <a:rPr lang="en-US" dirty="0" smtClean="0"/>
              <a:t>of </a:t>
            </a:r>
            <a:r>
              <a:rPr lang="en-US" dirty="0"/>
              <a:t>engineering is "design" under </a:t>
            </a:r>
            <a:r>
              <a:rPr lang="en-US" dirty="0" smtClean="0"/>
              <a:t>	constraints</a:t>
            </a:r>
            <a:r>
              <a:rPr lang="en-US" dirty="0"/>
              <a:t>. </a:t>
            </a:r>
            <a:endParaRPr lang="en-US" dirty="0" smtClean="0"/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All technologies involve </a:t>
            </a:r>
            <a:r>
              <a:rPr lang="en-US" dirty="0" smtClean="0"/>
              <a:t>control.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Technologies always have side effects. </a:t>
            </a:r>
            <a:endParaRPr lang="en-US" dirty="0" smtClean="0"/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All technological systems can fail. </a:t>
            </a:r>
            <a:endParaRPr lang="en-US" dirty="0" smtClean="0"/>
          </a:p>
          <a:p>
            <a:pPr marL="0" indent="0" algn="l" rtl="0"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Human presence </a:t>
            </a:r>
            <a:r>
              <a:rPr lang="ar-YE" dirty="0" smtClean="0"/>
              <a:t>الحضور </a:t>
            </a:r>
            <a:r>
              <a:rPr lang="en-US" dirty="0" smtClean="0"/>
              <a:t>is </a:t>
            </a:r>
            <a:r>
              <a:rPr lang="en-US" dirty="0"/>
              <a:t>an important issue in technology. </a:t>
            </a:r>
          </a:p>
          <a:p>
            <a:pPr algn="l" rtl="0">
              <a:defRPr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297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Computer Sciences</a:t>
            </a:r>
            <a:b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and </a:t>
            </a:r>
            <a:b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Information Technology </a:t>
            </a:r>
            <a:br>
              <a:rPr lang="en-US" sz="2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en-US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Trends</a:t>
            </a:r>
            <a:endParaRPr lang="ar-YE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1. Artificial intelligence and robotics</a:t>
            </a:r>
          </a:p>
          <a:p>
            <a:pPr algn="l" rtl="0">
              <a:buNone/>
            </a:pPr>
            <a:r>
              <a:rPr lang="en-US" dirty="0" smtClean="0"/>
              <a:t>2. Big data analytics</a:t>
            </a:r>
          </a:p>
          <a:p>
            <a:pPr algn="l" rtl="0">
              <a:buNone/>
            </a:pPr>
            <a:r>
              <a:rPr lang="en-US" dirty="0" smtClean="0"/>
              <a:t>3. Computer-assisted education</a:t>
            </a:r>
          </a:p>
          <a:p>
            <a:pPr algn="l" rtl="0">
              <a:buNone/>
            </a:pPr>
            <a:r>
              <a:rPr lang="en-US" dirty="0" smtClean="0"/>
              <a:t>4. Bioinformatics</a:t>
            </a:r>
          </a:p>
          <a:p>
            <a:pPr algn="l" rtl="0">
              <a:buNone/>
            </a:pPr>
            <a:r>
              <a:rPr lang="en-US" dirty="0" smtClean="0"/>
              <a:t>5. Cyber security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YE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Emerging Trends</a:t>
            </a:r>
            <a:endParaRPr lang="ar-YE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 rtl="0"/>
            <a:r>
              <a:rPr lang="en-US" b="1" dirty="0" smtClean="0"/>
              <a:t>12 Emerging Trends </a:t>
            </a:r>
            <a:r>
              <a:rPr lang="en-US" dirty="0" smtClean="0"/>
              <a:t>–  Degree to which Business / Governance  believe emerging technologies will have an impact in next 10 Years.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2"/>
              </a:rPr>
              <a:t>Machine Learning</a:t>
            </a:r>
            <a:r>
              <a:rPr lang="en-US" dirty="0" smtClean="0"/>
              <a:t> – Business  92% / Govt. 90%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3"/>
              </a:rPr>
              <a:t>Internet of Things</a:t>
            </a:r>
            <a:r>
              <a:rPr lang="en-US" dirty="0" smtClean="0"/>
              <a:t> – Business 91% / Govt. 88%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4"/>
              </a:rPr>
              <a:t>Block Chain</a:t>
            </a:r>
            <a:r>
              <a:rPr lang="en-US" dirty="0" smtClean="0"/>
              <a:t> – Business 90% / Govt. 82%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5"/>
              </a:rPr>
              <a:t>Quantum Computing</a:t>
            </a:r>
            <a:r>
              <a:rPr lang="en-US" dirty="0" smtClean="0"/>
              <a:t> – Business 85% / Govt. 80%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6"/>
              </a:rPr>
              <a:t>3D Printing</a:t>
            </a:r>
            <a:r>
              <a:rPr lang="en-US" dirty="0" smtClean="0"/>
              <a:t> – Business 83% / Govt. 80%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7"/>
              </a:rPr>
              <a:t>Robotics</a:t>
            </a:r>
            <a:r>
              <a:rPr lang="en-US" dirty="0" smtClean="0"/>
              <a:t> – Business 81% / Govt. 72%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8"/>
              </a:rPr>
              <a:t>Biometrics</a:t>
            </a:r>
            <a:r>
              <a:rPr lang="en-US" dirty="0" smtClean="0"/>
              <a:t> – Business 80% / Govt. 82%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9"/>
              </a:rPr>
              <a:t>Augmented Reality (AR)</a:t>
            </a:r>
            <a:r>
              <a:rPr lang="en-US" dirty="0" smtClean="0"/>
              <a:t> – Business 80% / Govt. 77%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10"/>
              </a:rPr>
              <a:t>Artificial Intelligence</a:t>
            </a:r>
            <a:r>
              <a:rPr lang="en-US" dirty="0" smtClean="0"/>
              <a:t> – Business 79% / Govt. 75%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11"/>
              </a:rPr>
              <a:t>Virtual Intelligence</a:t>
            </a:r>
            <a:r>
              <a:rPr lang="en-US" dirty="0" smtClean="0"/>
              <a:t> – Business 79% / Govt. 75%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12"/>
              </a:rPr>
              <a:t>Virtual Reality (VR)</a:t>
            </a:r>
            <a:r>
              <a:rPr lang="en-US" dirty="0" smtClean="0"/>
              <a:t> – Business 76% / Govt. 74%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13"/>
              </a:rPr>
              <a:t>Drones – Business</a:t>
            </a:r>
            <a:r>
              <a:rPr lang="en-US" dirty="0" smtClean="0"/>
              <a:t> 72% / Govt. 66%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hlinkClick r:id="rId14"/>
              </a:rPr>
              <a:t>Autonomous Vehicles</a:t>
            </a:r>
            <a:r>
              <a:rPr lang="en-US" dirty="0" smtClean="0"/>
              <a:t> – Business 70% / Govt. 63%</a:t>
            </a:r>
          </a:p>
          <a:p>
            <a:pPr algn="l" rtl="0"/>
            <a:endParaRPr lang="ar-YE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Prof. Ahmed Sultan Al-</a:t>
            </a:r>
            <a:r>
              <a:rPr lang="en-US" dirty="0" err="1" smtClean="0"/>
              <a:t>hegami</a:t>
            </a:r>
            <a:endParaRPr lang="ar-SA" dirty="0"/>
          </a:p>
        </p:txBody>
      </p:sp>
      <p:pic>
        <p:nvPicPr>
          <p:cNvPr id="58373" name="Picture 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85786" y="214290"/>
            <a:ext cx="11811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Course Topics</a:t>
            </a:r>
            <a:endParaRPr lang="ar-YE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47500" lnSpcReduction="20000"/>
          </a:bodyPr>
          <a:lstStyle/>
          <a:p>
            <a:pPr algn="l" rtl="0"/>
            <a:r>
              <a:rPr lang="en-US" b="1" dirty="0"/>
              <a:t>Fuzzy Logic</a:t>
            </a:r>
          </a:p>
          <a:p>
            <a:pPr algn="l" rtl="0"/>
            <a:r>
              <a:rPr lang="en-US" b="1" dirty="0"/>
              <a:t>Simulation</a:t>
            </a:r>
          </a:p>
          <a:p>
            <a:pPr algn="l" rtl="0"/>
            <a:r>
              <a:rPr lang="en-US" b="1" dirty="0"/>
              <a:t>Interestingness of Patterns</a:t>
            </a:r>
          </a:p>
          <a:p>
            <a:pPr lvl="0" algn="l" rtl="0"/>
            <a:r>
              <a:rPr lang="en-US" altLang="ar-SA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 of Educational </a:t>
            </a:r>
            <a:r>
              <a:rPr lang="en-US" altLang="ar-SA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</a:t>
            </a:r>
          </a:p>
          <a:p>
            <a:pPr lvl="0" algn="l" rtl="0"/>
            <a:r>
              <a:rPr lang="en-GB" b="1" dirty="0"/>
              <a:t>Decision </a:t>
            </a:r>
            <a:r>
              <a:rPr lang="en-GB" b="1" dirty="0" smtClean="0"/>
              <a:t>Analysis</a:t>
            </a:r>
          </a:p>
          <a:p>
            <a:pPr lvl="0" algn="l" rtl="0"/>
            <a:r>
              <a:rPr lang="en-GB" b="1"/>
              <a:t>Business </a:t>
            </a:r>
            <a:r>
              <a:rPr lang="en-GB" b="1" smtClean="0"/>
              <a:t>Intelligence</a:t>
            </a:r>
            <a:endParaRPr lang="en-GB" b="1" smtClean="0"/>
          </a:p>
          <a:p>
            <a:pPr lvl="0" algn="l" rtl="0"/>
            <a:r>
              <a:rPr lang="en-US" b="1" smtClean="0"/>
              <a:t>Internet </a:t>
            </a:r>
            <a:r>
              <a:rPr lang="en-US" b="1" dirty="0" smtClean="0"/>
              <a:t>of Things</a:t>
            </a:r>
          </a:p>
          <a:p>
            <a:pPr algn="l" rtl="0"/>
            <a:r>
              <a:rPr lang="en-US" b="1" dirty="0" smtClean="0"/>
              <a:t>Cloud Computing</a:t>
            </a:r>
          </a:p>
          <a:p>
            <a:pPr algn="l" rtl="0"/>
            <a:r>
              <a:rPr lang="en-US" b="1" dirty="0" smtClean="0"/>
              <a:t>Big Data</a:t>
            </a:r>
          </a:p>
          <a:p>
            <a:pPr algn="l" rtl="0"/>
            <a:r>
              <a:rPr lang="en-US" b="1" dirty="0" smtClean="0"/>
              <a:t>Social Computing</a:t>
            </a:r>
          </a:p>
          <a:p>
            <a:pPr algn="l" rtl="0"/>
            <a:r>
              <a:rPr lang="en-US" b="1" dirty="0" smtClean="0"/>
              <a:t>High Performance Computing</a:t>
            </a:r>
          </a:p>
          <a:p>
            <a:pPr algn="l" rtl="0"/>
            <a:r>
              <a:rPr lang="en-US" b="1" dirty="0" smtClean="0"/>
              <a:t>Spatial Databases</a:t>
            </a:r>
          </a:p>
          <a:p>
            <a:pPr algn="l" rtl="0"/>
            <a:r>
              <a:rPr lang="en-US" b="1" dirty="0" err="1" smtClean="0"/>
              <a:t>Andoid</a:t>
            </a:r>
            <a:endParaRPr lang="en-US" b="1" dirty="0" smtClean="0"/>
          </a:p>
          <a:p>
            <a:pPr algn="l" rtl="0"/>
            <a:r>
              <a:rPr lang="en-US" b="1" dirty="0" smtClean="0"/>
              <a:t>Computer Forensics</a:t>
            </a:r>
          </a:p>
          <a:p>
            <a:pPr algn="l" rtl="0"/>
            <a:r>
              <a:rPr lang="en-US" b="1" dirty="0" smtClean="0"/>
              <a:t>Swarm Intelligence </a:t>
            </a:r>
          </a:p>
          <a:p>
            <a:pPr algn="l" rtl="0"/>
            <a:r>
              <a:rPr lang="en-US" b="1" dirty="0" smtClean="0"/>
              <a:t>Mobile Applications</a:t>
            </a:r>
          </a:p>
          <a:p>
            <a:pPr algn="l" rtl="0"/>
            <a:r>
              <a:rPr lang="en-US" b="1" dirty="0" smtClean="0"/>
              <a:t>Knowledge Management</a:t>
            </a:r>
          </a:p>
          <a:p>
            <a:pPr algn="l" rtl="0"/>
            <a:r>
              <a:rPr lang="en-US" b="1" dirty="0" smtClean="0"/>
              <a:t>Software Engineering and Quality</a:t>
            </a:r>
          </a:p>
          <a:p>
            <a:pPr algn="l" rtl="0">
              <a:buNone/>
            </a:pPr>
            <a:r>
              <a:rPr lang="en-US" sz="5100" b="1" dirty="0" smtClean="0">
                <a:solidFill>
                  <a:srgbClr val="FF0000"/>
                </a:solidFill>
              </a:rPr>
              <a:t>                                  And many more ……………………….</a:t>
            </a:r>
          </a:p>
          <a:p>
            <a:pPr algn="l" rtl="0"/>
            <a:endParaRPr lang="en-US" b="1" dirty="0" smtClean="0"/>
          </a:p>
          <a:p>
            <a:pPr algn="l" rtl="0"/>
            <a:endParaRPr lang="ar-YE" dirty="0" smtClean="0"/>
          </a:p>
          <a:p>
            <a:endParaRPr lang="ar-YE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Ahmed Sultan Al-Hegami</a:t>
            </a:r>
          </a:p>
        </p:txBody>
      </p:sp>
      <p:sp>
        <p:nvSpPr>
          <p:cNvPr id="7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3276D8-4CAF-4C48-92CF-7FC7D0C3D749}" type="slidenum">
              <a:rPr lang="ar-YE"/>
              <a:pPr>
                <a:defRPr/>
              </a:pPr>
              <a:t>17</a:t>
            </a:fld>
            <a:endParaRPr lang="en-US"/>
          </a:p>
        </p:txBody>
      </p:sp>
      <p:sp>
        <p:nvSpPr>
          <p:cNvPr id="13316" name="Slide Number Placeholder 4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FCCEBC6-07D9-45E4-B0F6-3D4ACBCC4005}" type="slidenum">
              <a:rPr lang="ar-SA" altLang="en-US" sz="1200" b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pPr algn="r"/>
              <a:t>17</a:t>
            </a:fld>
            <a:endParaRPr lang="en-US" altLang="en-US" sz="1200" b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809625"/>
            <a:ext cx="8637588" cy="674688"/>
          </a:xfrm>
        </p:spPr>
        <p:txBody>
          <a:bodyPr anchor="t">
            <a:normAutofit fontScale="90000"/>
          </a:bodyPr>
          <a:lstStyle/>
          <a:p>
            <a:pPr eaLnBrk="1" hangingPunct="1"/>
            <a:r>
              <a:rPr lang="en-US" b="1" dirty="0" smtClean="0">
                <a:solidFill>
                  <a:srgbClr val="0070C0"/>
                </a:solidFill>
              </a:rPr>
              <a:t>General Information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65288"/>
            <a:ext cx="8269287" cy="4383087"/>
          </a:xfrm>
        </p:spPr>
        <p:txBody>
          <a:bodyPr/>
          <a:lstStyle/>
          <a:p>
            <a:pPr algn="l" eaLnBrk="1" hangingPunct="1">
              <a:buNone/>
            </a:pPr>
            <a:r>
              <a:rPr lang="en-US" sz="2800" dirty="0" smtClean="0"/>
              <a:t>Instructor: Prof. Ahmed Sultan Al-</a:t>
            </a:r>
            <a:r>
              <a:rPr lang="en-US" sz="2800" dirty="0" err="1" smtClean="0"/>
              <a:t>Hegami</a:t>
            </a:r>
            <a:r>
              <a:rPr lang="en-US" sz="2800" dirty="0" smtClean="0"/>
              <a:t> </a:t>
            </a:r>
          </a:p>
          <a:p>
            <a:pPr lvl="1" algn="l" rtl="0" eaLnBrk="1" hangingPunct="1"/>
            <a:r>
              <a:rPr lang="en-US" sz="2400" dirty="0" smtClean="0"/>
              <a:t>Email: alhegami@yahoo.com</a:t>
            </a:r>
          </a:p>
          <a:p>
            <a:pPr lvl="1" algn="l" rtl="0" eaLnBrk="1" hangingPunct="1"/>
            <a:r>
              <a:rPr lang="en-US" sz="2400" dirty="0" smtClean="0"/>
              <a:t>Tel: </a:t>
            </a:r>
          </a:p>
          <a:p>
            <a:pPr lvl="1" algn="l" rtl="0" eaLnBrk="1" hangingPunct="1"/>
            <a:r>
              <a:rPr lang="en-US" sz="2400" dirty="0" smtClean="0"/>
              <a:t>Office:  </a:t>
            </a:r>
          </a:p>
          <a:p>
            <a:pPr algn="l" eaLnBrk="1" hangingPunct="1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Lecture times: </a:t>
            </a:r>
          </a:p>
          <a:p>
            <a:pPr lvl="1" algn="l">
              <a:buNone/>
            </a:pPr>
            <a:r>
              <a:rPr lang="en-US" sz="2600" dirty="0" smtClean="0"/>
              <a:t>11-2 Sunday</a:t>
            </a:r>
          </a:p>
          <a:p>
            <a:pPr lvl="1" algn="l" eaLnBrk="1" hangingPunct="1">
              <a:buNone/>
            </a:pPr>
            <a:r>
              <a:rPr lang="en-US" sz="2400" dirty="0" smtClean="0"/>
              <a:t>Room: Faculty Hall</a:t>
            </a:r>
          </a:p>
          <a:p>
            <a:pPr algn="l" eaLnBrk="1" hangingPunct="1">
              <a:buNone/>
            </a:pPr>
            <a:r>
              <a:rPr lang="en-US" sz="2800" dirty="0" smtClean="0"/>
              <a:t>Office hours: by appointment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Ahmed Sultan Al-Hegami</a:t>
            </a:r>
          </a:p>
        </p:txBody>
      </p:sp>
      <p:sp>
        <p:nvSpPr>
          <p:cNvPr id="7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810254-F2ED-4121-B781-CFDF932C3ABB}" type="slidenum">
              <a:rPr lang="ar-YE"/>
              <a:pPr>
                <a:defRPr/>
              </a:pPr>
              <a:t>18</a:t>
            </a:fld>
            <a:endParaRPr lang="en-US"/>
          </a:p>
        </p:txBody>
      </p:sp>
      <p:sp>
        <p:nvSpPr>
          <p:cNvPr id="14340" name="Slide Number Placeholder 4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F37AFD0-C4C6-448C-AAD5-25321FA4D58A}" type="slidenum">
              <a:rPr lang="ar-YE" altLang="en-US" sz="1200" b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pPr algn="r"/>
              <a:t>18</a:t>
            </a:fld>
            <a:endParaRPr lang="en-US" altLang="en-US" sz="1200" b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19088" y="760413"/>
            <a:ext cx="8620125" cy="639762"/>
          </a:xfrm>
        </p:spPr>
        <p:txBody>
          <a:bodyPr anchor="t">
            <a:normAutofit fontScale="90000"/>
          </a:bodyPr>
          <a:lstStyle/>
          <a:p>
            <a:pPr eaLnBrk="1" hangingPunct="1"/>
            <a:r>
              <a:rPr lang="en-US" b="1" dirty="0" smtClean="0">
                <a:solidFill>
                  <a:srgbClr val="0070C0"/>
                </a:solidFill>
              </a:rPr>
              <a:t>Course structure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65288"/>
            <a:ext cx="8269287" cy="41148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buNone/>
            </a:pPr>
            <a:r>
              <a:rPr lang="en-GB" dirty="0" smtClean="0"/>
              <a:t>The course has two parts: </a:t>
            </a:r>
          </a:p>
          <a:p>
            <a:pPr lvl="1" algn="l" rtl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dirty="0" smtClean="0">
                <a:solidFill>
                  <a:srgbClr val="0070C0"/>
                </a:solidFill>
              </a:rPr>
              <a:t>Lectures - Introduction to the main topics</a:t>
            </a:r>
          </a:p>
          <a:p>
            <a:pPr lvl="1" algn="l" rtl="0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GB" dirty="0" smtClean="0">
                <a:solidFill>
                  <a:srgbClr val="0070C0"/>
                </a:solidFill>
              </a:rPr>
              <a:t>Students’ Presentations</a:t>
            </a:r>
            <a:r>
              <a:rPr lang="ar-YE" dirty="0" smtClean="0">
                <a:solidFill>
                  <a:srgbClr val="0070C0"/>
                </a:solidFill>
              </a:rPr>
              <a:t> </a:t>
            </a:r>
            <a:endParaRPr lang="en-GB" dirty="0" smtClean="0">
              <a:solidFill>
                <a:srgbClr val="0070C0"/>
              </a:solidFill>
            </a:endParaRPr>
          </a:p>
          <a:p>
            <a:pPr algn="l" eaLnBrk="1" hangingPunct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dirty="0" smtClean="0"/>
              <a:t>Lecture slides will be made available.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Ahmed Sultan Al-Hegami</a:t>
            </a:r>
          </a:p>
        </p:txBody>
      </p:sp>
      <p:sp>
        <p:nvSpPr>
          <p:cNvPr id="7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BA256-F997-490F-9E1C-9F1267AB1D54}" type="slidenum">
              <a:rPr lang="ar-YE"/>
              <a:pPr>
                <a:defRPr/>
              </a:pPr>
              <a:t>19</a:t>
            </a:fld>
            <a:endParaRPr lang="en-US"/>
          </a:p>
        </p:txBody>
      </p:sp>
      <p:sp>
        <p:nvSpPr>
          <p:cNvPr id="15364" name="Slide Number Placeholder 4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469CAB3-0FB6-4DF4-838A-7546DA28BF82}" type="slidenum">
              <a:rPr lang="ar-SA" altLang="en-US" sz="1200" b="0">
                <a:solidFill>
                  <a:schemeClr val="tx1"/>
                </a:solidFill>
                <a:latin typeface="Garamond" pitchFamily="18" charset="0"/>
                <a:cs typeface="Arial" pitchFamily="34" charset="0"/>
              </a:rPr>
              <a:pPr algn="r"/>
              <a:t>19</a:t>
            </a:fld>
            <a:endParaRPr lang="en-US" altLang="en-US" sz="1200" b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t"/>
          <a:lstStyle/>
          <a:p>
            <a:pPr eaLnBrk="1" hangingPunct="1"/>
            <a:r>
              <a:rPr lang="en-US" b="1" dirty="0" smtClean="0">
                <a:solidFill>
                  <a:srgbClr val="0070C0"/>
                </a:solidFill>
              </a:rPr>
              <a:t>Grading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4813" y="2079625"/>
            <a:ext cx="8132762" cy="3736975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Final Exam: 60% </a:t>
            </a:r>
          </a:p>
          <a:p>
            <a:pPr algn="l" rtl="0"/>
            <a:r>
              <a:rPr lang="en-US" dirty="0" smtClean="0"/>
              <a:t>Student </a:t>
            </a:r>
            <a:r>
              <a:rPr lang="en-US" dirty="0"/>
              <a:t>Presentations </a:t>
            </a:r>
            <a:r>
              <a:rPr lang="en-US" dirty="0" smtClean="0"/>
              <a:t>40%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70C0"/>
                </a:solidFill>
              </a:rPr>
              <a:t>This course will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19088" y="1697038"/>
            <a:ext cx="8621712" cy="4525962"/>
          </a:xfrm>
        </p:spPr>
        <p:txBody>
          <a:bodyPr/>
          <a:lstStyle/>
          <a:p>
            <a:pPr algn="l" rtl="0"/>
            <a:r>
              <a:rPr lang="en-US" altLang="en-US" sz="2500" dirty="0" smtClean="0"/>
              <a:t>Encourage you to develop your scientific skills.</a:t>
            </a:r>
          </a:p>
          <a:p>
            <a:pPr algn="l" rtl="0"/>
            <a:r>
              <a:rPr lang="en-US" altLang="en-US" sz="2500" dirty="0" smtClean="0"/>
              <a:t>Enable you to explore the areas of interest related to your specialization.</a:t>
            </a:r>
          </a:p>
          <a:p>
            <a:pPr algn="l" rtl="0"/>
            <a:r>
              <a:rPr lang="en-US" altLang="en-US" sz="2500" dirty="0" smtClean="0"/>
              <a:t>Facilitate your application of knowledge in your respective  specialization.</a:t>
            </a:r>
          </a:p>
          <a:p>
            <a:pPr algn="l" rtl="0"/>
            <a:r>
              <a:rPr lang="en-US" altLang="en-US" sz="2500" dirty="0" smtClean="0"/>
              <a:t>Prepare the groundwork to enable independent learning and study.</a:t>
            </a:r>
          </a:p>
          <a:p>
            <a:pPr algn="l" rtl="0"/>
            <a:r>
              <a:rPr lang="en-US" altLang="en-US" sz="2500" dirty="0" smtClean="0"/>
              <a:t>Allow you the opportunity to critically analyze a chosen area of study.</a:t>
            </a:r>
          </a:p>
          <a:p>
            <a:pPr algn="l" rtl="0"/>
            <a:r>
              <a:rPr lang="en-US" altLang="en-US" sz="2500" dirty="0" smtClean="0"/>
              <a:t>Assist you in identifying reliable sources of information.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07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Ahmed Sultan Al-Hegami</a:t>
            </a:r>
          </a:p>
        </p:txBody>
      </p:sp>
      <p:sp>
        <p:nvSpPr>
          <p:cNvPr id="5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57540A-5AE0-4859-9469-4BAF5DD50F8F}" type="slidenum">
              <a:rPr lang="ar-YE"/>
              <a:pPr>
                <a:defRPr/>
              </a:pPr>
              <a:t>20</a:t>
            </a:fld>
            <a:endParaRPr lang="en-US"/>
          </a:p>
        </p:txBody>
      </p:sp>
      <p:graphicFrame>
        <p:nvGraphicFramePr>
          <p:cNvPr id="6146" name="Object 2"/>
          <p:cNvGraphicFramePr>
            <a:graphicFrameLocks/>
          </p:cNvGraphicFramePr>
          <p:nvPr/>
        </p:nvGraphicFramePr>
        <p:xfrm>
          <a:off x="1447800" y="304800"/>
          <a:ext cx="56388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lip" r:id="rId3" imgW="7833960" imgH="7839000" progId="">
                  <p:embed/>
                </p:oleObj>
              </mc:Choice>
              <mc:Fallback>
                <p:oleObj name="Clip" r:id="rId3" imgW="7833960" imgH="7839000" progId="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04800"/>
                        <a:ext cx="5638800" cy="419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4915" name="Rectangle 3"/>
          <p:cNvSpPr>
            <a:spLocks noChangeArrowheads="1"/>
          </p:cNvSpPr>
          <p:nvPr/>
        </p:nvSpPr>
        <p:spPr bwMode="auto">
          <a:xfrm>
            <a:off x="381000" y="4953000"/>
            <a:ext cx="8077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CCFF33"/>
              </a:buClr>
              <a:buSzPct val="70000"/>
              <a:buFont typeface="Wingdings" pitchFamily="2" charset="2"/>
              <a:buNone/>
              <a:defRPr/>
            </a:pPr>
            <a:r>
              <a:rPr lang="en-US" sz="8000" b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Thank you !!!</a:t>
            </a:r>
            <a:endParaRPr lang="en-US" sz="1800" b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70C0"/>
                </a:solidFill>
              </a:rPr>
              <a:t>The Course Objectives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19088" y="1697038"/>
            <a:ext cx="8621712" cy="4525962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500" dirty="0" smtClean="0"/>
              <a:t>To investigate the theoretical background, the main essential concepts and fundamentals, and the significance of a specific area.  </a:t>
            </a:r>
          </a:p>
          <a:p>
            <a:pPr algn="l" rtl="0"/>
            <a:r>
              <a:rPr lang="en-US" altLang="en-US" sz="2500" dirty="0" smtClean="0"/>
              <a:t>To identify the current challenges and issues in the studied area.</a:t>
            </a:r>
          </a:p>
          <a:p>
            <a:pPr algn="l" rtl="0"/>
            <a:r>
              <a:rPr lang="en-US" altLang="en-US" sz="2500" dirty="0" smtClean="0"/>
              <a:t>To explore the recent trends of researches and applications in </a:t>
            </a:r>
            <a:r>
              <a:rPr lang="en-US" altLang="en-US" sz="2500" dirty="0"/>
              <a:t>the studied </a:t>
            </a:r>
            <a:r>
              <a:rPr lang="en-US" altLang="en-US" sz="2500" dirty="0" smtClean="0"/>
              <a:t>area.</a:t>
            </a: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708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952625"/>
            <a:ext cx="8229600" cy="990600"/>
          </a:xfrm>
        </p:spPr>
        <p:txBody>
          <a:bodyPr>
            <a:noAutofit/>
          </a:bodyPr>
          <a:lstStyle/>
          <a:p>
            <a:pPr rtl="0">
              <a:defRPr/>
            </a:pPr>
            <a:r>
              <a:rPr lang="en-US" dirty="0">
                <a:solidFill>
                  <a:srgbClr val="0070C0"/>
                </a:solidFill>
              </a:rPr>
              <a:t>Fundamental </a:t>
            </a:r>
            <a:r>
              <a:rPr lang="en-US" dirty="0" smtClean="0">
                <a:solidFill>
                  <a:srgbClr val="0070C0"/>
                </a:solidFill>
              </a:rPr>
              <a:t>Characteristics of Science and Technology 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63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>
                <a:solidFill>
                  <a:srgbClr val="0070C0"/>
                </a:solidFill>
              </a:rPr>
              <a:t>What is science?</a:t>
            </a:r>
            <a:endParaRPr lang="ar-SA" sz="3600" dirty="0">
              <a:solidFill>
                <a:srgbClr val="0070C0"/>
              </a:solidFill>
            </a:endParaRPr>
          </a:p>
        </p:txBody>
      </p:sp>
      <p:sp>
        <p:nvSpPr>
          <p:cNvPr id="16387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ar-SA" dirty="0" smtClean="0"/>
          </a:p>
          <a:p>
            <a:pPr algn="l" rtl="0"/>
            <a:r>
              <a:rPr lang="en-US" dirty="0" smtClean="0"/>
              <a:t> Science is a particular way of understanding the natural world.</a:t>
            </a:r>
            <a:endParaRPr lang="ar-SA" dirty="0" smtClean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968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en-US" sz="3600" dirty="0" smtClean="0">
                <a:solidFill>
                  <a:srgbClr val="0070C0"/>
                </a:solidFill>
              </a:rPr>
              <a:t> What is science? ( Cont. )</a:t>
            </a:r>
            <a:endParaRPr lang="ar-SA" sz="3600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defRPr/>
            </a:pPr>
            <a:r>
              <a:rPr lang="en-US" dirty="0" smtClean="0"/>
              <a:t>Science </a:t>
            </a:r>
            <a:r>
              <a:rPr lang="en-US" dirty="0"/>
              <a:t>is also said to be a systematic process of seeking or producing knowledge. </a:t>
            </a:r>
            <a:endParaRPr lang="en-US" dirty="0" smtClean="0"/>
          </a:p>
          <a:p>
            <a:pPr algn="l" rtl="0">
              <a:defRPr/>
            </a:pPr>
            <a:r>
              <a:rPr lang="en-US" dirty="0" smtClean="0"/>
              <a:t>This </a:t>
            </a:r>
            <a:r>
              <a:rPr lang="en-US" dirty="0"/>
              <a:t>process is complicated but in </a:t>
            </a:r>
            <a:r>
              <a:rPr lang="en-US" dirty="0" smtClean="0"/>
              <a:t>very </a:t>
            </a:r>
            <a:r>
              <a:rPr lang="en-US" dirty="0"/>
              <a:t>general terms it involves 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	- </a:t>
            </a:r>
            <a:r>
              <a:rPr lang="en-US" dirty="0"/>
              <a:t>observation and problem definition 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	- </a:t>
            </a:r>
            <a:r>
              <a:rPr lang="en-US" dirty="0"/>
              <a:t>development of hypothesis, 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	- </a:t>
            </a:r>
            <a:r>
              <a:rPr lang="en-US" dirty="0"/>
              <a:t>continuous testing and extensive peer </a:t>
            </a:r>
            <a:r>
              <a:rPr lang="en-US" dirty="0" smtClean="0"/>
              <a:t>	review </a:t>
            </a:r>
            <a:endParaRPr lang="en-US" dirty="0"/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	- </a:t>
            </a:r>
            <a:r>
              <a:rPr lang="en-US" dirty="0"/>
              <a:t>development of theories, laws or principles </a:t>
            </a:r>
          </a:p>
          <a:p>
            <a:pPr algn="l" rtl="0">
              <a:defRPr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349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en-US" sz="3600" dirty="0" smtClean="0">
                <a:solidFill>
                  <a:srgbClr val="0070C0"/>
                </a:solidFill>
              </a:rPr>
              <a:t> What is science</a:t>
            </a:r>
            <a:r>
              <a:rPr lang="en-US" sz="3600" dirty="0">
                <a:solidFill>
                  <a:srgbClr val="0070C0"/>
                </a:solidFill>
              </a:rPr>
              <a:t>? ( Cont. )</a:t>
            </a:r>
            <a:endParaRPr lang="ar-SA" sz="3600" dirty="0">
              <a:solidFill>
                <a:srgbClr val="0070C0"/>
              </a:solidFill>
            </a:endParaRPr>
          </a:p>
        </p:txBody>
      </p:sp>
      <p:sp>
        <p:nvSpPr>
          <p:cNvPr id="18435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ar-SA" dirty="0" smtClean="0"/>
          </a:p>
          <a:p>
            <a:pPr algn="l" rtl="0"/>
            <a:r>
              <a:rPr lang="en-US" dirty="0" smtClean="0"/>
              <a:t> But, at the same time, science benefits from some other human values like curiosity</a:t>
            </a:r>
            <a:r>
              <a:rPr lang="ar-YE" dirty="0" smtClean="0"/>
              <a:t> الفضول</a:t>
            </a:r>
            <a:r>
              <a:rPr lang="en-US" dirty="0" smtClean="0"/>
              <a:t>, creativity and imagination, and requires a positive attitude </a:t>
            </a:r>
            <a:r>
              <a:rPr lang="ar-YE" dirty="0" smtClean="0"/>
              <a:t>الموقف </a:t>
            </a:r>
            <a:r>
              <a:rPr lang="en-US" dirty="0" smtClean="0"/>
              <a:t>for being efficient and effective in scientific development. </a:t>
            </a:r>
            <a:endParaRPr lang="ar-SA" dirty="0" smtClean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9527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>
                <a:solidFill>
                  <a:srgbClr val="0070C0"/>
                </a:solidFill>
              </a:rPr>
              <a:t>Main features of </a:t>
            </a:r>
            <a:r>
              <a:rPr lang="en-US" sz="3600" b="1" dirty="0" smtClean="0">
                <a:solidFill>
                  <a:srgbClr val="0070C0"/>
                </a:solidFill>
              </a:rPr>
              <a:t>science</a:t>
            </a:r>
            <a:endParaRPr lang="ar-SA" sz="3600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 rtl="0"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Scientific outcomes are universal</a:t>
            </a:r>
            <a:r>
              <a:rPr lang="en-US" dirty="0" smtClean="0"/>
              <a:t>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Scientific </a:t>
            </a:r>
            <a:r>
              <a:rPr lang="en-US" dirty="0"/>
              <a:t>ideas or conclusions are subject to </a:t>
            </a:r>
            <a:r>
              <a:rPr lang="en-US" dirty="0" smtClean="0"/>
              <a:t>  </a:t>
            </a:r>
          </a:p>
          <a:p>
            <a:pPr marL="0" indent="0" algn="l" rtl="0">
              <a:buNone/>
              <a:defRPr/>
            </a:pPr>
            <a:r>
              <a:rPr lang="en-US" dirty="0" smtClean="0"/>
              <a:t>     change</a:t>
            </a:r>
            <a:r>
              <a:rPr lang="en-US" dirty="0"/>
              <a:t>, </a:t>
            </a:r>
            <a:r>
              <a:rPr lang="en-US" dirty="0" smtClean="0"/>
              <a:t>i.e., </a:t>
            </a:r>
            <a:r>
              <a:rPr lang="en-US" dirty="0"/>
              <a:t>they are </a:t>
            </a:r>
            <a:r>
              <a:rPr lang="en-US" dirty="0" smtClean="0"/>
              <a:t>tentative</a:t>
            </a:r>
            <a:r>
              <a:rPr lang="ar-YE" dirty="0" smtClean="0"/>
              <a:t> تجريبي</a:t>
            </a:r>
            <a:r>
              <a:rPr lang="en-US" dirty="0" smtClean="0"/>
              <a:t>.</a:t>
            </a:r>
          </a:p>
          <a:p>
            <a:pPr marL="0" indent="0" algn="l" rtl="0"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Still, scientific knowledge is durable </a:t>
            </a:r>
            <a:r>
              <a:rPr lang="ar-YE" dirty="0" smtClean="0"/>
              <a:t>المتين </a:t>
            </a:r>
            <a:r>
              <a:rPr lang="en-US" dirty="0" smtClean="0"/>
              <a:t>enough; 	conclusions of </a:t>
            </a:r>
            <a:r>
              <a:rPr lang="en-US" dirty="0"/>
              <a:t>science are </a:t>
            </a:r>
            <a:r>
              <a:rPr lang="en-US" dirty="0" smtClean="0"/>
              <a:t>reliable</a:t>
            </a:r>
            <a:r>
              <a:rPr lang="ar-YE" dirty="0" smtClean="0"/>
              <a:t> موثوق</a:t>
            </a:r>
            <a:r>
              <a:rPr lang="en-US" dirty="0" smtClean="0"/>
              <a:t>. 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Science can’t answer all questions</a:t>
            </a:r>
            <a:r>
              <a:rPr lang="en-US" dirty="0" smtClean="0"/>
              <a:t>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Science demands solid evidences</a:t>
            </a:r>
            <a:r>
              <a:rPr lang="en-US" dirty="0" smtClean="0"/>
              <a:t>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Scientific decisions or evaluations are not affected </a:t>
            </a:r>
            <a:r>
              <a:rPr lang="en-US" dirty="0" smtClean="0"/>
              <a:t>  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     by 	human </a:t>
            </a:r>
            <a:r>
              <a:rPr lang="en-US" dirty="0"/>
              <a:t>feelings, past experience or beliefs. </a:t>
            </a:r>
          </a:p>
          <a:p>
            <a:pPr algn="l" rtl="0">
              <a:defRPr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44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>
              <a:defRPr/>
            </a:pPr>
            <a:r>
              <a:rPr lang="en-US" sz="3600" b="1" dirty="0" smtClean="0">
                <a:solidFill>
                  <a:srgbClr val="0070C0"/>
                </a:solidFill>
              </a:rPr>
              <a:t> Main features of </a:t>
            </a:r>
            <a:r>
              <a:rPr lang="en-US" sz="3600" b="1" dirty="0">
                <a:solidFill>
                  <a:srgbClr val="0070C0"/>
                </a:solidFill>
              </a:rPr>
              <a:t>science ( Cont. )</a:t>
            </a:r>
            <a:endParaRPr lang="ar-SA" sz="3600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pPr marL="0" indent="0" algn="l" rtl="0"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Science is shaped by logic and imagination </a:t>
            </a:r>
            <a:r>
              <a:rPr lang="en-US" dirty="0" smtClean="0"/>
              <a:t>	(creativity).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Science </a:t>
            </a:r>
            <a:r>
              <a:rPr lang="en-US" dirty="0" smtClean="0"/>
              <a:t>explains; </a:t>
            </a:r>
            <a:r>
              <a:rPr lang="en-US" dirty="0"/>
              <a:t>has the ability to show the </a:t>
            </a:r>
            <a:r>
              <a:rPr lang="en-US" dirty="0" smtClean="0"/>
              <a:t>	relationships.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Science predicts</a:t>
            </a:r>
            <a:r>
              <a:rPr lang="en-US" dirty="0" smtClean="0"/>
              <a:t>.</a:t>
            </a:r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dirty="0" smtClean="0"/>
              <a:t>• </a:t>
            </a:r>
            <a:r>
              <a:rPr lang="en-US" dirty="0"/>
              <a:t>Science is organized into content disciplines </a:t>
            </a:r>
            <a:r>
              <a:rPr lang="en-US" dirty="0" smtClean="0"/>
              <a:t>	and </a:t>
            </a:r>
            <a:r>
              <a:rPr lang="en-US" dirty="0"/>
              <a:t>is </a:t>
            </a:r>
            <a:r>
              <a:rPr lang="en-US" dirty="0" smtClean="0"/>
              <a:t>conducted </a:t>
            </a:r>
            <a:r>
              <a:rPr lang="en-US" dirty="0"/>
              <a:t>in various </a:t>
            </a:r>
            <a:r>
              <a:rPr lang="en-US" dirty="0" smtClean="0"/>
              <a:t>institutions.</a:t>
            </a:r>
          </a:p>
          <a:p>
            <a:pPr marL="0" indent="0" algn="l" rtl="0">
              <a:buFont typeface="Arial" pitchFamily="34" charset="0"/>
              <a:buNone/>
              <a:defRPr/>
            </a:pPr>
            <a:endParaRPr lang="en-US" dirty="0"/>
          </a:p>
          <a:p>
            <a:pPr marL="0" indent="0" algn="l" rtl="0">
              <a:buFont typeface="Arial" pitchFamily="34" charset="0"/>
              <a:buNone/>
              <a:defRPr/>
            </a:pPr>
            <a:endParaRPr lang="en-US" dirty="0"/>
          </a:p>
          <a:p>
            <a:pPr marL="0" indent="0" algn="l" rtl="0">
              <a:buFont typeface="Arial" pitchFamily="34" charset="0"/>
              <a:buNone/>
              <a:defRPr/>
            </a:pPr>
            <a:endParaRPr lang="en-US" dirty="0"/>
          </a:p>
          <a:p>
            <a:pPr marL="0" indent="0" algn="l" rtl="0">
              <a:buNone/>
              <a:defRPr/>
            </a:pPr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Ahmed Sultan Al-hegami</a:t>
            </a:r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201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820</Words>
  <Application>Microsoft Office PowerPoint</Application>
  <PresentationFormat>عرض على الشاشة (3:4)‏</PresentationFormat>
  <Paragraphs>166</Paragraphs>
  <Slides>20</Slides>
  <Notes>4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7" baseType="lpstr">
      <vt:lpstr>Arial</vt:lpstr>
      <vt:lpstr>Calibri</vt:lpstr>
      <vt:lpstr>Garamond</vt:lpstr>
      <vt:lpstr>Times New Roman</vt:lpstr>
      <vt:lpstr>Wingdings</vt:lpstr>
      <vt:lpstr>نسق Office</vt:lpstr>
      <vt:lpstr>Clip</vt:lpstr>
      <vt:lpstr>Special Topics in  AI</vt:lpstr>
      <vt:lpstr>This course will</vt:lpstr>
      <vt:lpstr>The Course Objectives</vt:lpstr>
      <vt:lpstr>Fundamental Characteristics of Science and Technology </vt:lpstr>
      <vt:lpstr> What is science?</vt:lpstr>
      <vt:lpstr> What is science? ( Cont. )</vt:lpstr>
      <vt:lpstr> What is science? ( Cont. )</vt:lpstr>
      <vt:lpstr> Main features of science</vt:lpstr>
      <vt:lpstr> Main features of science ( Cont. )</vt:lpstr>
      <vt:lpstr>عرض تقديمي في PowerPoint</vt:lpstr>
      <vt:lpstr>The nature of technology </vt:lpstr>
      <vt:lpstr>The nature of technology  ( Cont. )</vt:lpstr>
      <vt:lpstr>Some Characteristic Properties of Technology</vt:lpstr>
      <vt:lpstr>Computer Sciences and  Information Technology  Trends</vt:lpstr>
      <vt:lpstr>Emerging Trends</vt:lpstr>
      <vt:lpstr>Course Topics</vt:lpstr>
      <vt:lpstr>General Information</vt:lpstr>
      <vt:lpstr>Course structure</vt:lpstr>
      <vt:lpstr>Grading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Methodology  in  Computer Science  and Information Technology</dc:title>
  <dc:creator>khalil</dc:creator>
  <cp:lastModifiedBy>Admin~</cp:lastModifiedBy>
  <cp:revision>70</cp:revision>
  <dcterms:created xsi:type="dcterms:W3CDTF">2016-10-03T05:31:15Z</dcterms:created>
  <dcterms:modified xsi:type="dcterms:W3CDTF">2025-11-02T06:52:50Z</dcterms:modified>
</cp:coreProperties>
</file>