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44"/>
  </p:notesMasterIdLst>
  <p:handoutMasterIdLst>
    <p:handoutMasterId r:id="rId45"/>
  </p:handoutMasterIdLst>
  <p:sldIdLst>
    <p:sldId id="421" r:id="rId2"/>
    <p:sldId id="423" r:id="rId3"/>
    <p:sldId id="424" r:id="rId4"/>
    <p:sldId id="425" r:id="rId5"/>
    <p:sldId id="426" r:id="rId6"/>
    <p:sldId id="427" r:id="rId7"/>
    <p:sldId id="428" r:id="rId8"/>
    <p:sldId id="429" r:id="rId9"/>
    <p:sldId id="431" r:id="rId10"/>
    <p:sldId id="432" r:id="rId11"/>
    <p:sldId id="433" r:id="rId12"/>
    <p:sldId id="434" r:id="rId13"/>
    <p:sldId id="435" r:id="rId14"/>
    <p:sldId id="436" r:id="rId15"/>
    <p:sldId id="438" r:id="rId16"/>
    <p:sldId id="439" r:id="rId17"/>
    <p:sldId id="446" r:id="rId18"/>
    <p:sldId id="448" r:id="rId19"/>
    <p:sldId id="449" r:id="rId20"/>
    <p:sldId id="367" r:id="rId21"/>
    <p:sldId id="368" r:id="rId22"/>
    <p:sldId id="369" r:id="rId23"/>
    <p:sldId id="370" r:id="rId24"/>
    <p:sldId id="371" r:id="rId25"/>
    <p:sldId id="372" r:id="rId26"/>
    <p:sldId id="407" r:id="rId27"/>
    <p:sldId id="409" r:id="rId28"/>
    <p:sldId id="411" r:id="rId29"/>
    <p:sldId id="412" r:id="rId30"/>
    <p:sldId id="413" r:id="rId31"/>
    <p:sldId id="415" r:id="rId32"/>
    <p:sldId id="373" r:id="rId33"/>
    <p:sldId id="374" r:id="rId34"/>
    <p:sldId id="375" r:id="rId35"/>
    <p:sldId id="376" r:id="rId36"/>
    <p:sldId id="377" r:id="rId37"/>
    <p:sldId id="378" r:id="rId38"/>
    <p:sldId id="416" r:id="rId39"/>
    <p:sldId id="393" r:id="rId40"/>
    <p:sldId id="394" r:id="rId41"/>
    <p:sldId id="400" r:id="rId42"/>
    <p:sldId id="422" r:id="rId43"/>
  </p:sldIdLst>
  <p:sldSz cx="9144000" cy="6858000" type="screen4x3"/>
  <p:notesSz cx="6858000" cy="9144000"/>
  <p:defaultTextStyle>
    <a:defPPr>
      <a:defRPr lang="en-US"/>
    </a:defPPr>
    <a:lvl1pPr algn="l" rtl="0" fontAlgn="base">
      <a:spcBef>
        <a:spcPct val="0"/>
      </a:spcBef>
      <a:spcAft>
        <a:spcPct val="0"/>
      </a:spcAft>
      <a:defRPr sz="2800" b="1" kern="1200">
        <a:solidFill>
          <a:srgbClr val="CC3300"/>
        </a:solidFill>
        <a:latin typeface="Tahoma" pitchFamily="34" charset="0"/>
        <a:ea typeface="+mn-ea"/>
        <a:cs typeface="Arial" charset="0"/>
      </a:defRPr>
    </a:lvl1pPr>
    <a:lvl2pPr marL="457200" algn="l" rtl="0" fontAlgn="base">
      <a:spcBef>
        <a:spcPct val="0"/>
      </a:spcBef>
      <a:spcAft>
        <a:spcPct val="0"/>
      </a:spcAft>
      <a:defRPr sz="2800" b="1" kern="1200">
        <a:solidFill>
          <a:srgbClr val="CC3300"/>
        </a:solidFill>
        <a:latin typeface="Tahoma" pitchFamily="34" charset="0"/>
        <a:ea typeface="+mn-ea"/>
        <a:cs typeface="Arial" charset="0"/>
      </a:defRPr>
    </a:lvl2pPr>
    <a:lvl3pPr marL="914400" algn="l" rtl="0" fontAlgn="base">
      <a:spcBef>
        <a:spcPct val="0"/>
      </a:spcBef>
      <a:spcAft>
        <a:spcPct val="0"/>
      </a:spcAft>
      <a:defRPr sz="2800" b="1" kern="1200">
        <a:solidFill>
          <a:srgbClr val="CC3300"/>
        </a:solidFill>
        <a:latin typeface="Tahoma" pitchFamily="34" charset="0"/>
        <a:ea typeface="+mn-ea"/>
        <a:cs typeface="Arial" charset="0"/>
      </a:defRPr>
    </a:lvl3pPr>
    <a:lvl4pPr marL="1371600" algn="l" rtl="0" fontAlgn="base">
      <a:spcBef>
        <a:spcPct val="0"/>
      </a:spcBef>
      <a:spcAft>
        <a:spcPct val="0"/>
      </a:spcAft>
      <a:defRPr sz="2800" b="1" kern="1200">
        <a:solidFill>
          <a:srgbClr val="CC3300"/>
        </a:solidFill>
        <a:latin typeface="Tahoma" pitchFamily="34" charset="0"/>
        <a:ea typeface="+mn-ea"/>
        <a:cs typeface="Arial" charset="0"/>
      </a:defRPr>
    </a:lvl4pPr>
    <a:lvl5pPr marL="1828800" algn="l" rtl="0" fontAlgn="base">
      <a:spcBef>
        <a:spcPct val="0"/>
      </a:spcBef>
      <a:spcAft>
        <a:spcPct val="0"/>
      </a:spcAft>
      <a:defRPr sz="2800" b="1" kern="1200">
        <a:solidFill>
          <a:srgbClr val="CC3300"/>
        </a:solidFill>
        <a:latin typeface="Tahoma" pitchFamily="34" charset="0"/>
        <a:ea typeface="+mn-ea"/>
        <a:cs typeface="Arial" charset="0"/>
      </a:defRPr>
    </a:lvl5pPr>
    <a:lvl6pPr marL="2286000" algn="l" defTabSz="914400" rtl="0" eaLnBrk="1" latinLnBrk="0" hangingPunct="1">
      <a:defRPr sz="2800" b="1" kern="1200">
        <a:solidFill>
          <a:srgbClr val="CC3300"/>
        </a:solidFill>
        <a:latin typeface="Tahoma" pitchFamily="34" charset="0"/>
        <a:ea typeface="+mn-ea"/>
        <a:cs typeface="Arial" charset="0"/>
      </a:defRPr>
    </a:lvl6pPr>
    <a:lvl7pPr marL="2743200" algn="l" defTabSz="914400" rtl="0" eaLnBrk="1" latinLnBrk="0" hangingPunct="1">
      <a:defRPr sz="2800" b="1" kern="1200">
        <a:solidFill>
          <a:srgbClr val="CC3300"/>
        </a:solidFill>
        <a:latin typeface="Tahoma" pitchFamily="34" charset="0"/>
        <a:ea typeface="+mn-ea"/>
        <a:cs typeface="Arial" charset="0"/>
      </a:defRPr>
    </a:lvl7pPr>
    <a:lvl8pPr marL="3200400" algn="l" defTabSz="914400" rtl="0" eaLnBrk="1" latinLnBrk="0" hangingPunct="1">
      <a:defRPr sz="2800" b="1" kern="1200">
        <a:solidFill>
          <a:srgbClr val="CC3300"/>
        </a:solidFill>
        <a:latin typeface="Tahoma" pitchFamily="34" charset="0"/>
        <a:ea typeface="+mn-ea"/>
        <a:cs typeface="Arial" charset="0"/>
      </a:defRPr>
    </a:lvl8pPr>
    <a:lvl9pPr marL="3657600" algn="l" defTabSz="914400" rtl="0" eaLnBrk="1" latinLnBrk="0" hangingPunct="1">
      <a:defRPr sz="2800" b="1" kern="1200">
        <a:solidFill>
          <a:srgbClr val="CC3300"/>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5E08"/>
    <a:srgbClr val="0000CC"/>
    <a:srgbClr val="FF3300"/>
    <a:srgbClr val="CC3300"/>
    <a:srgbClr val="FFA827"/>
    <a:srgbClr val="BE6A0E"/>
    <a:srgbClr val="EE8512"/>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68" autoAdjust="0"/>
    <p:restoredTop sz="94667" autoAdjust="0"/>
  </p:normalViewPr>
  <p:slideViewPr>
    <p:cSldViewPr>
      <p:cViewPr varScale="1">
        <p:scale>
          <a:sx n="79" d="100"/>
          <a:sy n="79" d="100"/>
        </p:scale>
        <p:origin x="102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endParaRPr lang="en-US" dirty="0"/>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fld id="{2F6D3E4A-37A3-4652-979D-D59837553EFA}" type="slidenum">
              <a:rPr lang="en-US"/>
              <a:pPr>
                <a:defRPr/>
              </a:pPr>
              <a:t>‹#›</a:t>
            </a:fld>
            <a:endParaRPr lang="en-US" dirty="0"/>
          </a:p>
        </p:txBody>
      </p:sp>
    </p:spTree>
    <p:extLst>
      <p:ext uri="{BB962C8B-B14F-4D97-AF65-F5344CB8AC3E}">
        <p14:creationId xmlns:p14="http://schemas.microsoft.com/office/powerpoint/2010/main" val="200553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fld id="{F9535BD6-FAB7-4BE8-B3CD-462CB56F63AE}" type="slidenum">
              <a:rPr lang="en-US"/>
              <a:pPr>
                <a:defRPr/>
              </a:pPr>
              <a:t>‹#›</a:t>
            </a:fld>
            <a:endParaRPr lang="en-US" dirty="0"/>
          </a:p>
        </p:txBody>
      </p:sp>
    </p:spTree>
    <p:extLst>
      <p:ext uri="{BB962C8B-B14F-4D97-AF65-F5344CB8AC3E}">
        <p14:creationId xmlns:p14="http://schemas.microsoft.com/office/powerpoint/2010/main" val="2268029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algn="l" rtl="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algn="l" rtl="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algn="l" rtl="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algn="l" rtl="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7DC997-7490-4AB8-BF64-465F55A8E969}" type="slidenum">
              <a:rPr lang="ar-YE"/>
              <a:pPr>
                <a:spcBef>
                  <a:spcPct val="0"/>
                </a:spcBef>
              </a:pPr>
              <a:t>1</a:t>
            </a:fld>
            <a:endParaRPr lang="en-US"/>
          </a:p>
        </p:txBody>
      </p:sp>
      <p:sp>
        <p:nvSpPr>
          <p:cNvPr id="9219" name="Rectangle 2"/>
          <p:cNvSpPr>
            <a:spLocks noGrp="1" noRot="1" noChangeAspect="1" noChangeArrowheads="1" noTextEdit="1"/>
          </p:cNvSpPr>
          <p:nvPr>
            <p:ph type="sldImg"/>
          </p:nvPr>
        </p:nvSpPr>
        <p:spPr>
          <a:xfrm>
            <a:off x="1144588" y="685800"/>
            <a:ext cx="4572000" cy="3429000"/>
          </a:xfrm>
          <a:ln/>
        </p:spPr>
      </p:sp>
      <p:sp>
        <p:nvSpPr>
          <p:cNvPr id="922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YE" smtClean="0">
              <a:latin typeface="Times New Roman" panose="02020603050405020304" pitchFamily="18" charset="0"/>
            </a:endParaRPr>
          </a:p>
        </p:txBody>
      </p:sp>
    </p:spTree>
    <p:extLst>
      <p:ext uri="{BB962C8B-B14F-4D97-AF65-F5344CB8AC3E}">
        <p14:creationId xmlns:p14="http://schemas.microsoft.com/office/powerpoint/2010/main" val="3815636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28</a:t>
            </a:fld>
            <a:endParaRPr lang="en-US" dirty="0"/>
          </a:p>
        </p:txBody>
      </p:sp>
    </p:spTree>
    <p:extLst>
      <p:ext uri="{BB962C8B-B14F-4D97-AF65-F5344CB8AC3E}">
        <p14:creationId xmlns:p14="http://schemas.microsoft.com/office/powerpoint/2010/main" val="3787254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29</a:t>
            </a:fld>
            <a:endParaRPr lang="en-US" dirty="0"/>
          </a:p>
        </p:txBody>
      </p:sp>
    </p:spTree>
    <p:extLst>
      <p:ext uri="{BB962C8B-B14F-4D97-AF65-F5344CB8AC3E}">
        <p14:creationId xmlns:p14="http://schemas.microsoft.com/office/powerpoint/2010/main" val="866507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30</a:t>
            </a:fld>
            <a:endParaRPr lang="en-US" dirty="0"/>
          </a:p>
        </p:txBody>
      </p:sp>
    </p:spTree>
    <p:extLst>
      <p:ext uri="{BB962C8B-B14F-4D97-AF65-F5344CB8AC3E}">
        <p14:creationId xmlns:p14="http://schemas.microsoft.com/office/powerpoint/2010/main" val="1997327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32</a:t>
            </a:fld>
            <a:endParaRPr lang="en-US" dirty="0"/>
          </a:p>
        </p:txBody>
      </p:sp>
    </p:spTree>
    <p:extLst>
      <p:ext uri="{BB962C8B-B14F-4D97-AF65-F5344CB8AC3E}">
        <p14:creationId xmlns:p14="http://schemas.microsoft.com/office/powerpoint/2010/main" val="367506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33</a:t>
            </a:fld>
            <a:endParaRPr lang="en-US" dirty="0"/>
          </a:p>
        </p:txBody>
      </p:sp>
    </p:spTree>
    <p:extLst>
      <p:ext uri="{BB962C8B-B14F-4D97-AF65-F5344CB8AC3E}">
        <p14:creationId xmlns:p14="http://schemas.microsoft.com/office/powerpoint/2010/main" val="1700069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34</a:t>
            </a:fld>
            <a:endParaRPr lang="en-US" dirty="0"/>
          </a:p>
        </p:txBody>
      </p:sp>
    </p:spTree>
    <p:extLst>
      <p:ext uri="{BB962C8B-B14F-4D97-AF65-F5344CB8AC3E}">
        <p14:creationId xmlns:p14="http://schemas.microsoft.com/office/powerpoint/2010/main" val="2238418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35</a:t>
            </a:fld>
            <a:endParaRPr lang="en-US" dirty="0"/>
          </a:p>
        </p:txBody>
      </p:sp>
    </p:spTree>
    <p:extLst>
      <p:ext uri="{BB962C8B-B14F-4D97-AF65-F5344CB8AC3E}">
        <p14:creationId xmlns:p14="http://schemas.microsoft.com/office/powerpoint/2010/main" val="3803155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36</a:t>
            </a:fld>
            <a:endParaRPr lang="en-US" dirty="0"/>
          </a:p>
        </p:txBody>
      </p:sp>
    </p:spTree>
    <p:extLst>
      <p:ext uri="{BB962C8B-B14F-4D97-AF65-F5344CB8AC3E}">
        <p14:creationId xmlns:p14="http://schemas.microsoft.com/office/powerpoint/2010/main" val="2192594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37</a:t>
            </a:fld>
            <a:endParaRPr lang="en-US" dirty="0"/>
          </a:p>
        </p:txBody>
      </p:sp>
    </p:spTree>
    <p:extLst>
      <p:ext uri="{BB962C8B-B14F-4D97-AF65-F5344CB8AC3E}">
        <p14:creationId xmlns:p14="http://schemas.microsoft.com/office/powerpoint/2010/main" val="22203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20</a:t>
            </a:fld>
            <a:endParaRPr lang="en-US" dirty="0"/>
          </a:p>
        </p:txBody>
      </p:sp>
    </p:spTree>
    <p:extLst>
      <p:ext uri="{BB962C8B-B14F-4D97-AF65-F5344CB8AC3E}">
        <p14:creationId xmlns:p14="http://schemas.microsoft.com/office/powerpoint/2010/main" val="225037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21</a:t>
            </a:fld>
            <a:endParaRPr lang="en-US" dirty="0"/>
          </a:p>
        </p:txBody>
      </p:sp>
    </p:spTree>
    <p:extLst>
      <p:ext uri="{BB962C8B-B14F-4D97-AF65-F5344CB8AC3E}">
        <p14:creationId xmlns:p14="http://schemas.microsoft.com/office/powerpoint/2010/main" val="2880433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22</a:t>
            </a:fld>
            <a:endParaRPr lang="en-US" dirty="0"/>
          </a:p>
        </p:txBody>
      </p:sp>
    </p:spTree>
    <p:extLst>
      <p:ext uri="{BB962C8B-B14F-4D97-AF65-F5344CB8AC3E}">
        <p14:creationId xmlns:p14="http://schemas.microsoft.com/office/powerpoint/2010/main" val="3819568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23</a:t>
            </a:fld>
            <a:endParaRPr lang="en-US" dirty="0"/>
          </a:p>
        </p:txBody>
      </p:sp>
    </p:spTree>
    <p:extLst>
      <p:ext uri="{BB962C8B-B14F-4D97-AF65-F5344CB8AC3E}">
        <p14:creationId xmlns:p14="http://schemas.microsoft.com/office/powerpoint/2010/main" val="3559330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24</a:t>
            </a:fld>
            <a:endParaRPr lang="en-US" dirty="0"/>
          </a:p>
        </p:txBody>
      </p:sp>
    </p:spTree>
    <p:extLst>
      <p:ext uri="{BB962C8B-B14F-4D97-AF65-F5344CB8AC3E}">
        <p14:creationId xmlns:p14="http://schemas.microsoft.com/office/powerpoint/2010/main" val="2567376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25</a:t>
            </a:fld>
            <a:endParaRPr lang="en-US" dirty="0"/>
          </a:p>
        </p:txBody>
      </p:sp>
    </p:spTree>
    <p:extLst>
      <p:ext uri="{BB962C8B-B14F-4D97-AF65-F5344CB8AC3E}">
        <p14:creationId xmlns:p14="http://schemas.microsoft.com/office/powerpoint/2010/main" val="248916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26</a:t>
            </a:fld>
            <a:endParaRPr lang="en-US" dirty="0"/>
          </a:p>
        </p:txBody>
      </p:sp>
    </p:spTree>
    <p:extLst>
      <p:ext uri="{BB962C8B-B14F-4D97-AF65-F5344CB8AC3E}">
        <p14:creationId xmlns:p14="http://schemas.microsoft.com/office/powerpoint/2010/main" val="2318291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27</a:t>
            </a:fld>
            <a:endParaRPr lang="en-US" dirty="0"/>
          </a:p>
        </p:txBody>
      </p:sp>
    </p:spTree>
    <p:extLst>
      <p:ext uri="{BB962C8B-B14F-4D97-AF65-F5344CB8AC3E}">
        <p14:creationId xmlns:p14="http://schemas.microsoft.com/office/powerpoint/2010/main" val="598603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2438400"/>
            <a:ext cx="9009063" cy="1052513"/>
            <a:chOff x="0" y="1536"/>
            <a:chExt cx="5675" cy="663"/>
          </a:xfrm>
        </p:grpSpPr>
        <p:grpSp>
          <p:nvGrpSpPr>
            <p:cNvPr id="5" name="Group 1027"/>
            <p:cNvGrpSpPr>
              <a:grpSpLocks/>
            </p:cNvGrpSpPr>
            <p:nvPr/>
          </p:nvGrpSpPr>
          <p:grpSpPr bwMode="auto">
            <a:xfrm>
              <a:off x="185" y="1604"/>
              <a:ext cx="449" cy="299"/>
              <a:chOff x="720" y="336"/>
              <a:chExt cx="624" cy="432"/>
            </a:xfrm>
          </p:grpSpPr>
          <p:sp>
            <p:nvSpPr>
              <p:cNvPr id="12" name="Rectangle 1028"/>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13" name="Rectangle 1029"/>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grpSp>
        <p:grpSp>
          <p:nvGrpSpPr>
            <p:cNvPr id="6" name="Group 1030"/>
            <p:cNvGrpSpPr>
              <a:grpSpLocks/>
            </p:cNvGrpSpPr>
            <p:nvPr/>
          </p:nvGrpSpPr>
          <p:grpSpPr bwMode="auto">
            <a:xfrm>
              <a:off x="263" y="1870"/>
              <a:ext cx="466" cy="299"/>
              <a:chOff x="912" y="2640"/>
              <a:chExt cx="672" cy="432"/>
            </a:xfrm>
          </p:grpSpPr>
          <p:sp>
            <p:nvSpPr>
              <p:cNvPr id="10" name="Rectangle 1031"/>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11" name="Rectangle 1032"/>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grpSp>
        <p:sp>
          <p:nvSpPr>
            <p:cNvPr id="7" name="Rectangle 1033"/>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8" name="Rectangle 1034"/>
            <p:cNvSpPr>
              <a:spLocks noChangeArrowheads="1"/>
            </p:cNvSpPr>
            <p:nvPr/>
          </p:nvSpPr>
          <p:spPr bwMode="auto">
            <a:xfrm>
              <a:off x="400" y="1536"/>
              <a:ext cx="20" cy="663"/>
            </a:xfrm>
            <a:prstGeom prst="rect">
              <a:avLst/>
            </a:prstGeom>
            <a:solidFill>
              <a:srgbClr val="F85E08"/>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9" name="Rectangle 1035"/>
            <p:cNvSpPr>
              <a:spLocks noChangeArrowheads="1"/>
            </p:cNvSpPr>
            <p:nvPr/>
          </p:nvSpPr>
          <p:spPr bwMode="auto">
            <a:xfrm flipV="1">
              <a:off x="199" y="2060"/>
              <a:ext cx="5476" cy="29"/>
            </a:xfrm>
            <a:prstGeom prst="rect">
              <a:avLst/>
            </a:prstGeom>
            <a:solidFill>
              <a:srgbClr val="F85E08"/>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grpSp>
      <p:sp>
        <p:nvSpPr>
          <p:cNvPr id="93197" name="Rectangle 1037"/>
          <p:cNvSpPr>
            <a:spLocks noGrp="1" noChangeArrowheads="1"/>
          </p:cNvSpPr>
          <p:nvPr>
            <p:ph type="subTitle" idx="1" hasCustomPrompt="1"/>
          </p:nvPr>
        </p:nvSpPr>
        <p:spPr>
          <a:xfrm>
            <a:off x="677497" y="3886200"/>
            <a:ext cx="7780703" cy="2286000"/>
          </a:xfrm>
        </p:spPr>
        <p:txBody>
          <a:bodyPr/>
          <a:lstStyle>
            <a:lvl1pPr marL="0" indent="0" algn="ctr">
              <a:buFont typeface="Wingdings" pitchFamily="2" charset="2"/>
              <a:buNone/>
              <a:defRPr sz="4000" b="0">
                <a:solidFill>
                  <a:srgbClr val="0000CC"/>
                </a:solidFill>
                <a:effectLst>
                  <a:outerShdw blurRad="38100" dist="38100" dir="2700000" algn="tl">
                    <a:srgbClr val="C0C0C0"/>
                  </a:outerShdw>
                </a:effectLst>
              </a:defRPr>
            </a:lvl1pPr>
          </a:lstStyle>
          <a:p>
            <a:r>
              <a:rPr lang="en-US" dirty="0" smtClean="0"/>
              <a:t>Chapter 1</a:t>
            </a:r>
          </a:p>
          <a:p>
            <a:r>
              <a:rPr lang="en-US" dirty="0" smtClean="0"/>
              <a:t>Some Title ….</a:t>
            </a:r>
            <a:endParaRPr lang="en-US" dirty="0"/>
          </a:p>
        </p:txBody>
      </p:sp>
      <p:sp>
        <p:nvSpPr>
          <p:cNvPr id="14" name="Rectangle 13"/>
          <p:cNvSpPr>
            <a:spLocks noGrp="1" noChangeArrowheads="1"/>
          </p:cNvSpPr>
          <p:nvPr userDrawn="1"/>
        </p:nvSpPr>
        <p:spPr bwMode="auto">
          <a:xfrm>
            <a:off x="0" y="304800"/>
            <a:ext cx="9144000" cy="2286000"/>
          </a:xfrm>
          <a:prstGeom prst="rect">
            <a:avLst/>
          </a:prstGeom>
          <a:noFill/>
          <a:ln w="9525">
            <a:noFill/>
            <a:miter lim="800000"/>
            <a:headEnd/>
            <a:tailEnd/>
          </a:ln>
          <a:effectLst/>
        </p:spPr>
        <p:txBody>
          <a:bodyPr anchor="b"/>
          <a:lstStyle>
            <a:lvl1pPr algn="ctr" rtl="0" fontAlgn="base">
              <a:spcBef>
                <a:spcPct val="0"/>
              </a:spcBef>
              <a:spcAft>
                <a:spcPct val="0"/>
              </a:spcAft>
              <a:defRPr sz="3600">
                <a:solidFill>
                  <a:srgbClr val="CC33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a:lstStyle>
          <a:p>
            <a:pPr>
              <a:spcBef>
                <a:spcPts val="1200"/>
              </a:spcBef>
              <a:defRPr/>
            </a:pPr>
            <a:r>
              <a:rPr lang="en-US" dirty="0" smtClean="0">
                <a:solidFill>
                  <a:srgbClr val="F85E08"/>
                </a:solidFill>
              </a:rPr>
              <a:t/>
            </a:r>
            <a:br>
              <a:rPr lang="en-US" dirty="0" smtClean="0">
                <a:solidFill>
                  <a:srgbClr val="F85E08"/>
                </a:solidFill>
              </a:rPr>
            </a:br>
            <a:r>
              <a:rPr lang="en-US" dirty="0">
                <a:solidFill>
                  <a:srgbClr val="F85E08"/>
                </a:solidFill>
              </a:rPr>
              <a:t/>
            </a:r>
            <a:br>
              <a:rPr lang="en-US" dirty="0">
                <a:solidFill>
                  <a:srgbClr val="F85E08"/>
                </a:solidFill>
              </a:rPr>
            </a:br>
            <a:r>
              <a:rPr lang="en-US" dirty="0" smtClean="0">
                <a:solidFill>
                  <a:srgbClr val="F85E08"/>
                </a:solidFill>
              </a:rPr>
              <a:t/>
            </a:r>
            <a:br>
              <a:rPr lang="en-US" dirty="0" smtClean="0">
                <a:solidFill>
                  <a:srgbClr val="F85E08"/>
                </a:solidFill>
              </a:rPr>
            </a:br>
            <a:r>
              <a:rPr lang="en-US" sz="4000" b="0" dirty="0" smtClean="0">
                <a:solidFill>
                  <a:srgbClr val="F85E08"/>
                </a:solidFill>
              </a:rPr>
              <a:t>Business </a:t>
            </a:r>
            <a:r>
              <a:rPr lang="en-US" sz="4000" b="0" dirty="0">
                <a:solidFill>
                  <a:srgbClr val="F85E08"/>
                </a:solidFill>
              </a:rPr>
              <a:t>Intelligence and Analytics: Systems for Decision </a:t>
            </a:r>
            <a:r>
              <a:rPr lang="en-US" sz="4000" b="0" dirty="0" smtClean="0">
                <a:solidFill>
                  <a:srgbClr val="F85E08"/>
                </a:solidFill>
              </a:rPr>
              <a:t>Support </a:t>
            </a:r>
          </a:p>
          <a:p>
            <a:pPr>
              <a:spcBef>
                <a:spcPts val="1200"/>
              </a:spcBef>
              <a:defRPr/>
            </a:pPr>
            <a:r>
              <a:rPr lang="en-US" sz="4000" b="0" dirty="0" smtClean="0">
                <a:solidFill>
                  <a:srgbClr val="F85E08"/>
                </a:solidFill>
              </a:rPr>
              <a:t>(10</a:t>
            </a:r>
            <a:r>
              <a:rPr lang="en-US" sz="4000" b="0" baseline="30000" dirty="0" smtClean="0">
                <a:solidFill>
                  <a:srgbClr val="F85E08"/>
                </a:solidFill>
              </a:rPr>
              <a:t>th</a:t>
            </a:r>
            <a:r>
              <a:rPr lang="en-US" sz="4000" b="0" dirty="0" smtClean="0">
                <a:solidFill>
                  <a:srgbClr val="F85E08"/>
                </a:solidFill>
              </a:rPr>
              <a:t> Edition)</a:t>
            </a:r>
            <a:endParaRPr lang="en-US" sz="4000" b="0" dirty="0">
              <a:solidFill>
                <a:srgbClr val="F85E08"/>
              </a:solidFill>
            </a:endParaRPr>
          </a:p>
        </p:txBody>
      </p:sp>
      <p:pic>
        <p:nvPicPr>
          <p:cNvPr id="15" name="Picture 2" descr="http://ecx.images-amazon.com/images/I/51L11n8dpnL._SX258_BO1,204,203,200_.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90857" y="2141538"/>
            <a:ext cx="1889222" cy="235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50825"/>
            <a:ext cx="1951038" cy="5881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50825"/>
            <a:ext cx="5700712"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D2783-1DAB-77CF-5D07-18A95B66828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9A694438-9849-C243-E2CF-4B234E2F567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79CC4AFC-C3A1-F8DF-1848-E5744968ABFD}"/>
              </a:ext>
            </a:extLst>
          </p:cNvPr>
          <p:cNvSpPr>
            <a:spLocks noGrp="1"/>
          </p:cNvSpPr>
          <p:nvPr>
            <p:ph type="dt" sz="half" idx="10"/>
          </p:nvPr>
        </p:nvSpPr>
        <p:spPr>
          <a:xfrm>
            <a:off x="628650" y="6356351"/>
            <a:ext cx="2057400" cy="365125"/>
          </a:xfrm>
          <a:prstGeom prst="rect">
            <a:avLst/>
          </a:prstGeom>
        </p:spPr>
        <p:txBody>
          <a:bodyPr/>
          <a:lstStyle/>
          <a:p>
            <a:fld id="{B5582005-FF97-4706-8D9A-418A240D326D}" type="datetimeFigureOut">
              <a:rPr lang="en-US" smtClean="0"/>
              <a:t>11/2/2025</a:t>
            </a:fld>
            <a:endParaRPr lang="en-US"/>
          </a:p>
        </p:txBody>
      </p:sp>
      <p:sp>
        <p:nvSpPr>
          <p:cNvPr id="5" name="Footer Placeholder 4">
            <a:extLst>
              <a:ext uri="{FF2B5EF4-FFF2-40B4-BE49-F238E27FC236}">
                <a16:creationId xmlns="" xmlns:a16="http://schemas.microsoft.com/office/drawing/2014/main" id="{1C9907D8-6F3A-28C6-2671-1A929C1503C5}"/>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6F42AD01-BCAB-6C2E-5A58-B5AF4F83C6CE}"/>
              </a:ext>
            </a:extLst>
          </p:cNvPr>
          <p:cNvSpPr>
            <a:spLocks noGrp="1"/>
          </p:cNvSpPr>
          <p:nvPr>
            <p:ph type="sldNum" sz="quarter" idx="12"/>
          </p:nvPr>
        </p:nvSpPr>
        <p:spPr>
          <a:xfrm>
            <a:off x="6457950" y="6356351"/>
            <a:ext cx="2057400" cy="365125"/>
          </a:xfrm>
          <a:prstGeom prst="rect">
            <a:avLst/>
          </a:prstGeom>
        </p:spPr>
        <p:txBody>
          <a:bodyPr/>
          <a:lstStyle/>
          <a:p>
            <a:fld id="{61809C88-8988-4E7B-A77B-2E7F2E13DB7B}" type="slidenum">
              <a:rPr lang="en-US" smtClean="0"/>
              <a:t>‹#›</a:t>
            </a:fld>
            <a:endParaRPr lang="en-US"/>
          </a:p>
        </p:txBody>
      </p:sp>
    </p:spTree>
    <p:extLst>
      <p:ext uri="{BB962C8B-B14F-4D97-AF65-F5344CB8AC3E}">
        <p14:creationId xmlns:p14="http://schemas.microsoft.com/office/powerpoint/2010/main" val="1480717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92179" name="Text Box 19"/>
          <p:cNvSpPr txBox="1">
            <a:spLocks noChangeArrowheads="1"/>
          </p:cNvSpPr>
          <p:nvPr/>
        </p:nvSpPr>
        <p:spPr bwMode="auto">
          <a:xfrm>
            <a:off x="990600" y="6431578"/>
            <a:ext cx="7315200" cy="276999"/>
          </a:xfrm>
          <a:prstGeom prst="rect">
            <a:avLst/>
          </a:prstGeom>
          <a:noFill/>
          <a:ln w="9525">
            <a:noFill/>
            <a:miter lim="800000"/>
            <a:headEnd/>
            <a:tailEnd/>
          </a:ln>
          <a:effectLst/>
        </p:spPr>
        <p:txBody>
          <a:bodyPr wrap="square" anchor="b">
            <a:spAutoFit/>
          </a:bodyPr>
          <a:lstStyle/>
          <a:p>
            <a:pPr algn="ctr">
              <a:spcBef>
                <a:spcPts val="600"/>
              </a:spcBef>
              <a:buClr>
                <a:schemeClr val="hlink"/>
              </a:buClr>
              <a:buSzPct val="110000"/>
              <a:buFont typeface="Wingdings" pitchFamily="2" charset="2"/>
              <a:buNone/>
              <a:defRPr/>
            </a:pPr>
            <a:r>
              <a:rPr lang="en-US" sz="1200" b="0" i="1" dirty="0">
                <a:solidFill>
                  <a:schemeClr val="tx1"/>
                </a:solidFill>
                <a:latin typeface="Arial" charset="0"/>
                <a:cs typeface="+mn-cs"/>
              </a:rPr>
              <a:t>     </a:t>
            </a:r>
            <a:r>
              <a:rPr lang="en-US" sz="1200" b="0" i="1" dirty="0">
                <a:solidFill>
                  <a:srgbClr val="0000CC"/>
                </a:solidFill>
                <a:latin typeface="Arial" charset="0"/>
                <a:cs typeface="+mn-cs"/>
              </a:rPr>
              <a:t>Copyright © </a:t>
            </a:r>
            <a:r>
              <a:rPr lang="en-US" sz="1200" b="0" i="1" dirty="0" smtClean="0">
                <a:solidFill>
                  <a:srgbClr val="0000CC"/>
                </a:solidFill>
                <a:latin typeface="Arial" charset="0"/>
                <a:cs typeface="+mn-cs"/>
              </a:rPr>
              <a:t>2014 </a:t>
            </a:r>
            <a:r>
              <a:rPr lang="en-US" sz="1200" b="0" i="1" dirty="0">
                <a:solidFill>
                  <a:srgbClr val="0000CC"/>
                </a:solidFill>
                <a:latin typeface="Arial" charset="0"/>
                <a:cs typeface="+mn-cs"/>
              </a:rPr>
              <a:t>Pearson Education, Inc. </a:t>
            </a:r>
            <a:endParaRPr lang="en-US" sz="1200" b="0" dirty="0">
              <a:solidFill>
                <a:srgbClr val="0000CC"/>
              </a:solidFill>
              <a:latin typeface="Arial" charset="0"/>
              <a:cs typeface="+mn-cs"/>
            </a:endParaRPr>
          </a:p>
        </p:txBody>
      </p:sp>
      <p:sp>
        <p:nvSpPr>
          <p:cNvPr id="92162" name="Rectangle 2"/>
          <p:cNvSpPr>
            <a:spLocks noChangeArrowheads="1"/>
          </p:cNvSpPr>
          <p:nvPr/>
        </p:nvSpPr>
        <p:spPr bwMode="ltGray">
          <a:xfrm>
            <a:off x="417513" y="731838"/>
            <a:ext cx="438150" cy="474662"/>
          </a:xfrm>
          <a:prstGeom prst="rect">
            <a:avLst/>
          </a:prstGeom>
          <a:solidFill>
            <a:schemeClr val="accent2"/>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3" name="Rectangle 3"/>
          <p:cNvSpPr>
            <a:spLocks noChangeArrowheads="1"/>
          </p:cNvSpPr>
          <p:nvPr/>
        </p:nvSpPr>
        <p:spPr bwMode="ltGray">
          <a:xfrm>
            <a:off x="800100" y="731838"/>
            <a:ext cx="328613" cy="47466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4" name="Rectangle 4"/>
          <p:cNvSpPr>
            <a:spLocks noChangeArrowheads="1"/>
          </p:cNvSpPr>
          <p:nvPr/>
        </p:nvSpPr>
        <p:spPr bwMode="ltGray">
          <a:xfrm>
            <a:off x="541338" y="1154113"/>
            <a:ext cx="422275" cy="474662"/>
          </a:xfrm>
          <a:prstGeom prst="rect">
            <a:avLst/>
          </a:prstGeom>
          <a:solidFill>
            <a:schemeClr val="folHlink"/>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5" name="Rectangle 5"/>
          <p:cNvSpPr>
            <a:spLocks noChangeArrowheads="1"/>
          </p:cNvSpPr>
          <p:nvPr/>
        </p:nvSpPr>
        <p:spPr bwMode="ltGray">
          <a:xfrm>
            <a:off x="911225" y="1154113"/>
            <a:ext cx="368300" cy="47466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6" name="Rectangle 6"/>
          <p:cNvSpPr>
            <a:spLocks noChangeArrowheads="1"/>
          </p:cNvSpPr>
          <p:nvPr/>
        </p:nvSpPr>
        <p:spPr bwMode="ltGray">
          <a:xfrm>
            <a:off x="127000" y="1081088"/>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7" name="Rectangle 7"/>
          <p:cNvSpPr>
            <a:spLocks noChangeArrowheads="1"/>
          </p:cNvSpPr>
          <p:nvPr/>
        </p:nvSpPr>
        <p:spPr bwMode="gray">
          <a:xfrm>
            <a:off x="762000" y="623888"/>
            <a:ext cx="31750" cy="1052512"/>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8" name="Rectangle 8"/>
          <p:cNvSpPr>
            <a:spLocks noChangeArrowheads="1"/>
          </p:cNvSpPr>
          <p:nvPr/>
        </p:nvSpPr>
        <p:spPr bwMode="gray">
          <a:xfrm>
            <a:off x="442913" y="1414463"/>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9" name="Rectangle 9"/>
          <p:cNvSpPr>
            <a:spLocks noGrp="1" noChangeArrowheads="1"/>
          </p:cNvSpPr>
          <p:nvPr>
            <p:ph type="title"/>
          </p:nvPr>
        </p:nvSpPr>
        <p:spPr bwMode="auto">
          <a:xfrm>
            <a:off x="1150938" y="231776"/>
            <a:ext cx="7793037" cy="11398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4" name="Rectangle 10"/>
          <p:cNvSpPr>
            <a:spLocks noGrp="1" noChangeArrowheads="1"/>
          </p:cNvSpPr>
          <p:nvPr>
            <p:ph type="body" idx="1"/>
          </p:nvPr>
        </p:nvSpPr>
        <p:spPr bwMode="auto">
          <a:xfrm>
            <a:off x="762000" y="1524000"/>
            <a:ext cx="8193088"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180" name="Text Box 20"/>
          <p:cNvSpPr txBox="1">
            <a:spLocks noChangeArrowheads="1"/>
          </p:cNvSpPr>
          <p:nvPr/>
        </p:nvSpPr>
        <p:spPr bwMode="auto">
          <a:xfrm>
            <a:off x="76200" y="6430962"/>
            <a:ext cx="601663" cy="274638"/>
          </a:xfrm>
          <a:prstGeom prst="rect">
            <a:avLst/>
          </a:prstGeom>
          <a:noFill/>
          <a:ln w="9525">
            <a:noFill/>
            <a:miter lim="800000"/>
            <a:headEnd/>
            <a:tailEnd/>
          </a:ln>
          <a:effectLst/>
        </p:spPr>
        <p:txBody>
          <a:bodyPr wrap="none">
            <a:spAutoFit/>
          </a:bodyPr>
          <a:lstStyle/>
          <a:p>
            <a:pPr>
              <a:defRPr/>
            </a:pPr>
            <a:r>
              <a:rPr lang="en-US" sz="1200" dirty="0" smtClean="0">
                <a:solidFill>
                  <a:srgbClr val="EE8411"/>
                </a:solidFill>
                <a:cs typeface="+mn-cs"/>
              </a:rPr>
              <a:t>1-</a:t>
            </a:r>
            <a:fld id="{930D3EF6-C8D8-4409-A7BA-DC47BF803ED5}" type="slidenum">
              <a:rPr lang="en-US" sz="1200" smtClean="0">
                <a:solidFill>
                  <a:srgbClr val="EE8411"/>
                </a:solidFill>
                <a:cs typeface="+mn-cs"/>
              </a:rPr>
              <a:pPr>
                <a:defRPr/>
              </a:pPr>
              <a:t>‹#›</a:t>
            </a:fld>
            <a:endParaRPr lang="en-US" sz="1200" dirty="0">
              <a:solidFill>
                <a:srgbClr val="EE8411"/>
              </a:solidFill>
              <a:cs typeface="+mn-cs"/>
            </a:endParaRPr>
          </a:p>
        </p:txBody>
      </p:sp>
      <p:sp>
        <p:nvSpPr>
          <p:cNvPr id="20" name="Rectangle 8"/>
          <p:cNvSpPr>
            <a:spLocks noChangeArrowheads="1"/>
          </p:cNvSpPr>
          <p:nvPr userDrawn="1"/>
        </p:nvSpPr>
        <p:spPr bwMode="gray">
          <a:xfrm>
            <a:off x="548265" y="6445250"/>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21" name="Rectangle 8"/>
          <p:cNvSpPr>
            <a:spLocks noChangeArrowheads="1"/>
          </p:cNvSpPr>
          <p:nvPr userDrawn="1"/>
        </p:nvSpPr>
        <p:spPr bwMode="gray">
          <a:xfrm>
            <a:off x="541337" y="6705600"/>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22" name="Rectangle 8"/>
          <p:cNvSpPr>
            <a:spLocks noChangeArrowheads="1"/>
          </p:cNvSpPr>
          <p:nvPr userDrawn="1"/>
        </p:nvSpPr>
        <p:spPr bwMode="gray">
          <a:xfrm>
            <a:off x="685800" y="6477000"/>
            <a:ext cx="428048" cy="22860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24" name="Rectangle 8"/>
          <p:cNvSpPr>
            <a:spLocks noChangeArrowheads="1"/>
          </p:cNvSpPr>
          <p:nvPr userDrawn="1"/>
        </p:nvSpPr>
        <p:spPr bwMode="gray">
          <a:xfrm>
            <a:off x="8182552" y="6477000"/>
            <a:ext cx="428048" cy="22860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65" r:id="rId12"/>
  </p:sldLayoutIdLst>
  <p:hf hdr="0" dt="0"/>
  <p:txStyles>
    <p:titleStyle>
      <a:lvl1pPr algn="l" rtl="0" eaLnBrk="0" fontAlgn="base" hangingPunct="0">
        <a:lnSpc>
          <a:spcPts val="4000"/>
        </a:lnSpc>
        <a:spcBef>
          <a:spcPct val="0"/>
        </a:spcBef>
        <a:spcAft>
          <a:spcPct val="0"/>
        </a:spcAft>
        <a:defRPr sz="4000">
          <a:solidFill>
            <a:srgbClr val="F85E08"/>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folHlink"/>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folHlink"/>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7.wmf"/></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2"/>
          <p:cNvSpPr>
            <a:spLocks noGrp="1" noChangeArrowheads="1"/>
          </p:cNvSpPr>
          <p:nvPr>
            <p:ph type="ctrTitle" idx="4294967295"/>
          </p:nvPr>
        </p:nvSpPr>
        <p:spPr>
          <a:xfrm>
            <a:off x="533400" y="838200"/>
            <a:ext cx="7856538" cy="2800350"/>
          </a:xfrm>
        </p:spPr>
        <p:txBody>
          <a:bodyPr anchor="t"/>
          <a:lstStyle/>
          <a:p>
            <a:pPr algn="ctr" eaLnBrk="1" hangingPunct="1"/>
            <a:r>
              <a:rPr lang="en-GB" b="1" dirty="0" smtClean="0"/>
              <a:t/>
            </a:r>
            <a:br>
              <a:rPr lang="en-GB" b="1" dirty="0" smtClean="0"/>
            </a:br>
            <a:r>
              <a:rPr lang="en-US" b="1" dirty="0"/>
              <a:t>Special Topics in </a:t>
            </a:r>
            <a:br>
              <a:rPr lang="en-US" b="1" dirty="0"/>
            </a:br>
            <a:r>
              <a:rPr lang="en-US" b="1" dirty="0"/>
              <a:t>AI</a:t>
            </a:r>
            <a:br>
              <a:rPr lang="en-US" b="1" dirty="0"/>
            </a:br>
            <a:r>
              <a:rPr lang="en-US" b="1" dirty="0"/>
              <a:t/>
            </a:r>
            <a:br>
              <a:rPr lang="en-US" b="1" dirty="0"/>
            </a:br>
            <a:r>
              <a:rPr lang="en-US" sz="2400" i="1" dirty="0">
                <a:solidFill>
                  <a:schemeClr val="tx1"/>
                </a:solidFill>
                <a:latin typeface="Times New Roman" panose="02020603050405020304" pitchFamily="18" charset="0"/>
              </a:rPr>
              <a:t>PART </a:t>
            </a:r>
            <a:r>
              <a:rPr lang="en-US" sz="2400" i="1" dirty="0" smtClean="0">
                <a:solidFill>
                  <a:schemeClr val="tx1"/>
                </a:solidFill>
                <a:latin typeface="Times New Roman" panose="02020603050405020304" pitchFamily="18" charset="0"/>
              </a:rPr>
              <a:t>7</a:t>
            </a:r>
            <a:r>
              <a:rPr lang="en-GB" b="1" dirty="0" smtClean="0"/>
              <a:t/>
            </a:r>
            <a:br>
              <a:rPr lang="en-GB" b="1" dirty="0" smtClean="0"/>
            </a:br>
            <a:r>
              <a:rPr lang="en-GB" b="1" dirty="0" smtClean="0"/>
              <a:t/>
            </a:r>
            <a:br>
              <a:rPr lang="en-GB" b="1" dirty="0" smtClean="0"/>
            </a:br>
            <a:r>
              <a:rPr lang="en-GB" b="1" dirty="0" smtClean="0"/>
              <a:t>Business </a:t>
            </a:r>
            <a:r>
              <a:rPr lang="en-GB" b="1" dirty="0" smtClean="0"/>
              <a:t>Intelligence</a:t>
            </a:r>
            <a:br>
              <a:rPr lang="en-GB" b="1" dirty="0" smtClean="0"/>
            </a:br>
            <a:r>
              <a:rPr lang="en-GB" b="1" dirty="0" smtClean="0"/>
              <a:t/>
            </a:r>
            <a:br>
              <a:rPr lang="en-GB" b="1" dirty="0" smtClean="0"/>
            </a:br>
            <a:r>
              <a:rPr lang="en-GB" b="1" dirty="0" smtClean="0"/>
              <a:t/>
            </a:r>
            <a:br>
              <a:rPr lang="en-GB" b="1" dirty="0" smtClean="0"/>
            </a:br>
            <a:r>
              <a:rPr lang="en-US" dirty="0"/>
              <a:t/>
            </a:r>
            <a:br>
              <a:rPr lang="en-US" dirty="0"/>
            </a:br>
            <a:endParaRPr lang="en-US" dirty="0" smtClean="0"/>
          </a:p>
        </p:txBody>
      </p:sp>
      <p:sp>
        <p:nvSpPr>
          <p:cNvPr id="5" name="Rectangle 3"/>
          <p:cNvSpPr txBox="1">
            <a:spLocks noChangeArrowheads="1"/>
          </p:cNvSpPr>
          <p:nvPr/>
        </p:nvSpPr>
        <p:spPr>
          <a:xfrm>
            <a:off x="1371600" y="4957763"/>
            <a:ext cx="6400800" cy="1062037"/>
          </a:xfrm>
          <a:prstGeom prst="rect">
            <a:avLst/>
          </a:prstGeom>
        </p:spPr>
        <p:txBody>
          <a:bodyPr/>
          <a:lstStyle/>
          <a:p>
            <a:pPr marL="342900" indent="-342900" algn="ctr">
              <a:spcBef>
                <a:spcPct val="20000"/>
              </a:spcBef>
              <a:buClr>
                <a:srgbClr val="CCFF33"/>
              </a:buClr>
              <a:buSzPct val="70000"/>
              <a:defRPr/>
            </a:pPr>
            <a:r>
              <a:rPr lang="en-US" sz="1800" b="0" kern="0" dirty="0">
                <a:solidFill>
                  <a:schemeClr val="tx1"/>
                </a:solidFill>
                <a:latin typeface="+mn-lt"/>
              </a:rPr>
              <a:t>Prof. Ahmed Sultan Al-</a:t>
            </a:r>
            <a:r>
              <a:rPr lang="en-US" sz="1800" b="0" kern="0" dirty="0" err="1">
                <a:solidFill>
                  <a:schemeClr val="tx1"/>
                </a:solidFill>
                <a:latin typeface="+mn-lt"/>
              </a:rPr>
              <a:t>Hegami</a:t>
            </a:r>
            <a:endParaRPr lang="en-US" sz="1800" b="0" kern="0" dirty="0">
              <a:solidFill>
                <a:schemeClr val="tx1"/>
              </a:solidFill>
              <a:latin typeface="+mn-lt"/>
            </a:endParaRPr>
          </a:p>
          <a:p>
            <a:pPr marL="342900" indent="-342900" algn="ctr">
              <a:spcBef>
                <a:spcPct val="20000"/>
              </a:spcBef>
              <a:buClr>
                <a:srgbClr val="CCFF33"/>
              </a:buClr>
              <a:buSzPct val="70000"/>
              <a:defRPr/>
            </a:pPr>
            <a:r>
              <a:rPr lang="en-US" sz="1800" b="0" kern="0" dirty="0">
                <a:solidFill>
                  <a:schemeClr val="tx1"/>
                </a:solidFill>
                <a:latin typeface="+mn-lt"/>
              </a:rPr>
              <a:t>  Professor of AI &amp; Intelligent Systems</a:t>
            </a:r>
          </a:p>
          <a:p>
            <a:pPr marL="342900" indent="-342900" algn="ctr">
              <a:spcBef>
                <a:spcPct val="20000"/>
              </a:spcBef>
              <a:buClr>
                <a:srgbClr val="CCFF33"/>
              </a:buClr>
              <a:buSzPct val="70000"/>
              <a:defRPr/>
            </a:pPr>
            <a:r>
              <a:rPr lang="en-US" sz="1800" b="0" kern="0" dirty="0">
                <a:solidFill>
                  <a:schemeClr val="tx1"/>
                </a:solidFill>
                <a:latin typeface="+mn-lt"/>
              </a:rPr>
              <a:t>Sana’a University</a:t>
            </a:r>
          </a:p>
        </p:txBody>
      </p:sp>
      <p:sp>
        <p:nvSpPr>
          <p:cNvPr id="7" name="Rectangle 2"/>
          <p:cNvSpPr txBox="1">
            <a:spLocks noChangeArrowheads="1"/>
          </p:cNvSpPr>
          <p:nvPr/>
        </p:nvSpPr>
        <p:spPr>
          <a:xfrm>
            <a:off x="0" y="2743200"/>
            <a:ext cx="9144000" cy="1095375"/>
          </a:xfrm>
          <a:prstGeom prst="rect">
            <a:avLst/>
          </a:prstGeom>
        </p:spPr>
        <p:txBody>
          <a:bodyPr/>
          <a:lstStyle/>
          <a:p>
            <a:pPr algn="ctr" eaLnBrk="1" hangingPunct="1">
              <a:defRPr/>
            </a:pPr>
            <a:endParaRPr lang="en-US" sz="3200" b="0" kern="0" dirty="0">
              <a:solidFill>
                <a:srgbClr val="FF0000"/>
              </a:solidFill>
              <a:latin typeface="+mj-lt"/>
              <a:ea typeface="+mj-ea"/>
              <a:cs typeface="+mj-cs"/>
            </a:endParaRPr>
          </a:p>
        </p:txBody>
      </p:sp>
    </p:spTree>
    <p:extLst>
      <p:ext uri="{BB962C8B-B14F-4D97-AF65-F5344CB8AC3E}">
        <p14:creationId xmlns:p14="http://schemas.microsoft.com/office/powerpoint/2010/main" val="904448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231A35F-B9C6-F9D1-40EA-FC0571C8060E}"/>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F0ED026D-EF16-76FB-76AC-67157DCEA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2290"/>
            <a:ext cx="9144000" cy="5833310"/>
          </a:xfrm>
          <a:prstGeom prst="rect">
            <a:avLst/>
          </a:prstGeom>
        </p:spPr>
      </p:pic>
    </p:spTree>
    <p:extLst>
      <p:ext uri="{BB962C8B-B14F-4D97-AF65-F5344CB8AC3E}">
        <p14:creationId xmlns:p14="http://schemas.microsoft.com/office/powerpoint/2010/main" val="1285001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1736A9D-2890-1C55-423F-7229A3405AD2}"/>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3349E7B0-84A4-C0C1-8886-565082A0D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4197"/>
            <a:ext cx="9144000" cy="5897603"/>
          </a:xfrm>
          <a:prstGeom prst="rect">
            <a:avLst/>
          </a:prstGeom>
        </p:spPr>
      </p:pic>
    </p:spTree>
    <p:extLst>
      <p:ext uri="{BB962C8B-B14F-4D97-AF65-F5344CB8AC3E}">
        <p14:creationId xmlns:p14="http://schemas.microsoft.com/office/powerpoint/2010/main" val="1953598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24BF55A-BFD5-B580-9E86-74C1D3DD90CE}"/>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7995E050-CCE2-401D-DBF5-FF182F0D7D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6704"/>
            <a:ext cx="9144000" cy="5895096"/>
          </a:xfrm>
          <a:prstGeom prst="rect">
            <a:avLst/>
          </a:prstGeom>
        </p:spPr>
      </p:pic>
    </p:spTree>
    <p:extLst>
      <p:ext uri="{BB962C8B-B14F-4D97-AF65-F5344CB8AC3E}">
        <p14:creationId xmlns:p14="http://schemas.microsoft.com/office/powerpoint/2010/main" val="859320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F9FAD81-23CF-A408-E138-2C996C8AB980}"/>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1A572887-64C6-75EB-91D7-258A63E3C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1940"/>
            <a:ext cx="9144000" cy="5823660"/>
          </a:xfrm>
          <a:prstGeom prst="rect">
            <a:avLst/>
          </a:prstGeom>
        </p:spPr>
      </p:pic>
    </p:spTree>
    <p:extLst>
      <p:ext uri="{BB962C8B-B14F-4D97-AF65-F5344CB8AC3E}">
        <p14:creationId xmlns:p14="http://schemas.microsoft.com/office/powerpoint/2010/main" val="1671973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FF39E91-AFEC-CA8B-DC56-03D0D016CAE5}"/>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88A8130F-35D6-A511-C420-02D8EA96F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81816"/>
            <a:ext cx="9144001" cy="5899984"/>
          </a:xfrm>
          <a:prstGeom prst="rect">
            <a:avLst/>
          </a:prstGeom>
        </p:spPr>
      </p:pic>
    </p:spTree>
    <p:extLst>
      <p:ext uri="{BB962C8B-B14F-4D97-AF65-F5344CB8AC3E}">
        <p14:creationId xmlns:p14="http://schemas.microsoft.com/office/powerpoint/2010/main" val="1838317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B44F5A9-D2D1-BBA0-DDEA-B21A2A7E7FE9}"/>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E7C21C47-1F69-DA1F-B651-1C3199086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1940"/>
            <a:ext cx="9144000" cy="5823660"/>
          </a:xfrm>
          <a:prstGeom prst="rect">
            <a:avLst/>
          </a:prstGeom>
        </p:spPr>
      </p:pic>
    </p:spTree>
    <p:extLst>
      <p:ext uri="{BB962C8B-B14F-4D97-AF65-F5344CB8AC3E}">
        <p14:creationId xmlns:p14="http://schemas.microsoft.com/office/powerpoint/2010/main" val="3053609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60FF357-6A86-E2FA-0074-704D273064B3}"/>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8C67D60E-C8B7-9E4C-26FD-44BE7680D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1689"/>
            <a:ext cx="9144000" cy="5900111"/>
          </a:xfrm>
          <a:prstGeom prst="rect">
            <a:avLst/>
          </a:prstGeom>
        </p:spPr>
      </p:pic>
    </p:spTree>
    <p:extLst>
      <p:ext uri="{BB962C8B-B14F-4D97-AF65-F5344CB8AC3E}">
        <p14:creationId xmlns:p14="http://schemas.microsoft.com/office/powerpoint/2010/main" val="1998373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6B2495D-B031-8C2E-99F4-16469C1FF03E}"/>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B8FC427C-C012-7E16-B5C9-596678698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1465"/>
            <a:ext cx="9144000" cy="5890335"/>
          </a:xfrm>
          <a:prstGeom prst="rect">
            <a:avLst/>
          </a:prstGeom>
        </p:spPr>
      </p:pic>
    </p:spTree>
    <p:extLst>
      <p:ext uri="{BB962C8B-B14F-4D97-AF65-F5344CB8AC3E}">
        <p14:creationId xmlns:p14="http://schemas.microsoft.com/office/powerpoint/2010/main" val="2420549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2979BC9-721C-1B54-B79C-6D9848D94055}"/>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A816A3F8-2632-A121-6AE7-096555165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3846"/>
            <a:ext cx="9144000" cy="5811754"/>
          </a:xfrm>
          <a:prstGeom prst="rect">
            <a:avLst/>
          </a:prstGeom>
        </p:spPr>
      </p:pic>
    </p:spTree>
    <p:extLst>
      <p:ext uri="{BB962C8B-B14F-4D97-AF65-F5344CB8AC3E}">
        <p14:creationId xmlns:p14="http://schemas.microsoft.com/office/powerpoint/2010/main" val="1357450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E184A9F-F4B4-B257-937D-103DF4226FF9}"/>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AF632271-4E63-975B-D0CF-1845D6596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6228"/>
            <a:ext cx="9144000" cy="5885572"/>
          </a:xfrm>
          <a:prstGeom prst="rect">
            <a:avLst/>
          </a:prstGeom>
        </p:spPr>
      </p:pic>
    </p:spTree>
    <p:extLst>
      <p:ext uri="{BB962C8B-B14F-4D97-AF65-F5344CB8AC3E}">
        <p14:creationId xmlns:p14="http://schemas.microsoft.com/office/powerpoint/2010/main" val="171878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1EF16F8-D9DC-F24E-8C0B-82A7A35D24F6}"/>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4518C9F4-D61C-575C-437F-960314FF4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42398" cy="6857999"/>
          </a:xfrm>
          <a:prstGeom prst="rect">
            <a:avLst/>
          </a:prstGeom>
        </p:spPr>
      </p:pic>
    </p:spTree>
    <p:extLst>
      <p:ext uri="{BB962C8B-B14F-4D97-AF65-F5344CB8AC3E}">
        <p14:creationId xmlns:p14="http://schemas.microsoft.com/office/powerpoint/2010/main" val="2916908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Changing Business Environment &amp; Computerized Decision Support</a:t>
            </a:r>
            <a:endParaRPr lang="en-US" dirty="0"/>
          </a:p>
        </p:txBody>
      </p:sp>
      <p:sp>
        <p:nvSpPr>
          <p:cNvPr id="3" name="Content Placeholder 2"/>
          <p:cNvSpPr>
            <a:spLocks noGrp="1"/>
          </p:cNvSpPr>
          <p:nvPr>
            <p:ph idx="1"/>
          </p:nvPr>
        </p:nvSpPr>
        <p:spPr/>
        <p:txBody>
          <a:bodyPr>
            <a:normAutofit/>
          </a:bodyPr>
          <a:lstStyle/>
          <a:p>
            <a:r>
              <a:rPr lang="en-US" dirty="0" smtClean="0"/>
              <a:t>Companies are moving aggressively to computerized support of their operations </a:t>
            </a:r>
            <a:r>
              <a:rPr lang="en-US" dirty="0" smtClean="0">
                <a:sym typeface="Wingdings"/>
              </a:rPr>
              <a:t></a:t>
            </a:r>
            <a:r>
              <a:rPr lang="en-US" dirty="0" smtClean="0"/>
              <a:t> Business Intelligence</a:t>
            </a:r>
          </a:p>
          <a:p>
            <a:r>
              <a:rPr lang="en-US" dirty="0" smtClean="0"/>
              <a:t>Business Pressures–Responses–Support Model</a:t>
            </a:r>
          </a:p>
          <a:p>
            <a:pPr lvl="1"/>
            <a:r>
              <a:rPr lang="en-US" dirty="0" smtClean="0">
                <a:solidFill>
                  <a:srgbClr val="FF3300"/>
                </a:solidFill>
              </a:rPr>
              <a:t>Business pressures </a:t>
            </a:r>
            <a:r>
              <a:rPr lang="en-US" dirty="0" smtClean="0"/>
              <a:t>result of today's competitive business climate</a:t>
            </a:r>
          </a:p>
          <a:p>
            <a:pPr lvl="1"/>
            <a:r>
              <a:rPr lang="en-US" dirty="0" smtClean="0">
                <a:solidFill>
                  <a:srgbClr val="FF3300"/>
                </a:solidFill>
              </a:rPr>
              <a:t>Responses</a:t>
            </a:r>
            <a:r>
              <a:rPr lang="en-US" dirty="0" smtClean="0"/>
              <a:t> to counter the pressures </a:t>
            </a:r>
          </a:p>
          <a:p>
            <a:pPr lvl="1"/>
            <a:r>
              <a:rPr lang="en-US" dirty="0" smtClean="0">
                <a:solidFill>
                  <a:srgbClr val="FF3300"/>
                </a:solidFill>
              </a:rPr>
              <a:t>Support</a:t>
            </a:r>
            <a:r>
              <a:rPr lang="en-US" dirty="0" smtClean="0"/>
              <a:t> to better facilitate the process </a:t>
            </a:r>
            <a:endParaRPr lang="en-US" dirty="0"/>
          </a:p>
        </p:txBody>
      </p:sp>
    </p:spTree>
    <p:extLst>
      <p:ext uri="{BB962C8B-B14F-4D97-AF65-F5344CB8AC3E}">
        <p14:creationId xmlns:p14="http://schemas.microsoft.com/office/powerpoint/2010/main" val="2386980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Business Pressures–Responses–Support Model</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25644" y="1676400"/>
            <a:ext cx="8518682" cy="4572000"/>
          </a:xfrm>
          <a:prstGeom prst="rect">
            <a:avLst/>
          </a:prstGeom>
          <a:noFill/>
          <a:ln w="9525">
            <a:noFill/>
            <a:miter lim="800000"/>
            <a:headEnd/>
            <a:tailEnd/>
          </a:ln>
        </p:spPr>
      </p:pic>
    </p:spTree>
    <p:extLst>
      <p:ext uri="{BB962C8B-B14F-4D97-AF65-F5344CB8AC3E}">
        <p14:creationId xmlns:p14="http://schemas.microsoft.com/office/powerpoint/2010/main" val="1791078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Business Environment </a:t>
            </a:r>
            <a:endParaRPr lang="en-US" dirty="0"/>
          </a:p>
        </p:txBody>
      </p:sp>
      <p:sp>
        <p:nvSpPr>
          <p:cNvPr id="3" name="Content Placeholder 2"/>
          <p:cNvSpPr>
            <a:spLocks noGrp="1"/>
          </p:cNvSpPr>
          <p:nvPr>
            <p:ph idx="1"/>
          </p:nvPr>
        </p:nvSpPr>
        <p:spPr/>
        <p:txBody>
          <a:bodyPr>
            <a:normAutofit/>
          </a:bodyPr>
          <a:lstStyle/>
          <a:p>
            <a:r>
              <a:rPr lang="en-US" dirty="0" smtClean="0"/>
              <a:t>The environment in which organizations operate today is becoming more and more complex, creating </a:t>
            </a:r>
          </a:p>
          <a:p>
            <a:pPr lvl="1"/>
            <a:r>
              <a:rPr lang="en-US" dirty="0" smtClean="0"/>
              <a:t>opportunities, and</a:t>
            </a:r>
          </a:p>
          <a:p>
            <a:pPr lvl="1"/>
            <a:r>
              <a:rPr lang="en-US" dirty="0" smtClean="0"/>
              <a:t>problems.</a:t>
            </a:r>
          </a:p>
          <a:p>
            <a:pPr lvl="1"/>
            <a:r>
              <a:rPr lang="en-US" dirty="0" smtClean="0"/>
              <a:t>Example: globalization.</a:t>
            </a:r>
          </a:p>
          <a:p>
            <a:r>
              <a:rPr lang="en-US" dirty="0" smtClean="0"/>
              <a:t>Business environment factors: </a:t>
            </a:r>
          </a:p>
          <a:p>
            <a:pPr lvl="1"/>
            <a:r>
              <a:rPr lang="en-US" dirty="0" smtClean="0"/>
              <a:t>markets, consumer demands, technology, and societal… </a:t>
            </a:r>
            <a:endParaRPr lang="en-US" dirty="0"/>
          </a:p>
        </p:txBody>
      </p:sp>
    </p:spTree>
    <p:extLst>
      <p:ext uri="{BB962C8B-B14F-4D97-AF65-F5344CB8AC3E}">
        <p14:creationId xmlns:p14="http://schemas.microsoft.com/office/powerpoint/2010/main" val="2308267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Environment Factors</a:t>
            </a:r>
            <a:endParaRPr lang="en-US" dirty="0"/>
          </a:p>
        </p:txBody>
      </p:sp>
      <p:sp>
        <p:nvSpPr>
          <p:cNvPr id="4" name="Rectangle 3"/>
          <p:cNvSpPr/>
          <p:nvPr/>
        </p:nvSpPr>
        <p:spPr>
          <a:xfrm>
            <a:off x="1219200" y="1447800"/>
            <a:ext cx="7391400" cy="5105400"/>
          </a:xfrm>
          <a:prstGeom prst="rect">
            <a:avLst/>
          </a:prstGeom>
        </p:spPr>
        <p:txBody>
          <a:bodyPr wrap="square">
            <a:spAutoFit/>
          </a:bodyPr>
          <a:lstStyle/>
          <a:p>
            <a:pPr algn="l">
              <a:tabLst>
                <a:tab pos="1317625" algn="l"/>
              </a:tabLst>
            </a:pPr>
            <a:r>
              <a:rPr lang="en-US" sz="1600" u="sng" dirty="0" smtClean="0">
                <a:solidFill>
                  <a:srgbClr val="0000CC"/>
                </a:solidFill>
                <a:effectLst/>
                <a:latin typeface="Times New Roman"/>
              </a:rPr>
              <a:t>FACTOR</a:t>
            </a:r>
            <a:r>
              <a:rPr lang="en-US" sz="1600" dirty="0" smtClean="0">
                <a:solidFill>
                  <a:srgbClr val="0000CC"/>
                </a:solidFill>
                <a:effectLst/>
                <a:latin typeface="Times New Roman"/>
              </a:rPr>
              <a:t>	</a:t>
            </a:r>
            <a:r>
              <a:rPr lang="en-US" sz="1600" u="sng" dirty="0" smtClean="0">
                <a:solidFill>
                  <a:srgbClr val="0000CC"/>
                </a:solidFill>
                <a:effectLst/>
                <a:latin typeface="Times New Roman"/>
              </a:rPr>
              <a:t>DESCRIPTION					</a:t>
            </a:r>
            <a:endParaRPr lang="en-US" sz="1600" b="0" i="1" u="sng" dirty="0" smtClean="0">
              <a:solidFill>
                <a:srgbClr val="0000CC"/>
              </a:solidFill>
              <a:effectLst/>
              <a:latin typeface="Times New Roman"/>
            </a:endParaRPr>
          </a:p>
          <a:p>
            <a:pPr algn="l">
              <a:tabLst>
                <a:tab pos="1317625" algn="l"/>
              </a:tabLst>
            </a:pPr>
            <a:r>
              <a:rPr lang="en-US" sz="1600" dirty="0" smtClean="0">
                <a:solidFill>
                  <a:srgbClr val="FF0000"/>
                </a:solidFill>
                <a:effectLst/>
                <a:latin typeface="Times New Roman"/>
              </a:rPr>
              <a:t>Markets</a:t>
            </a:r>
            <a:r>
              <a:rPr lang="en-US" sz="1600" b="0" dirty="0" smtClean="0">
                <a:effectLst/>
                <a:latin typeface="Times New Roman"/>
              </a:rPr>
              <a:t>	Strong competition	</a:t>
            </a:r>
          </a:p>
          <a:p>
            <a:pPr algn="l">
              <a:tabLst>
                <a:tab pos="1317625" algn="l"/>
              </a:tabLst>
            </a:pPr>
            <a:r>
              <a:rPr lang="en-US" sz="1600" b="0" dirty="0" smtClean="0">
                <a:effectLst/>
                <a:latin typeface="Times New Roman"/>
              </a:rPr>
              <a:t>	Expanding global markets	</a:t>
            </a:r>
          </a:p>
          <a:p>
            <a:pPr algn="l">
              <a:tabLst>
                <a:tab pos="1317625" algn="l"/>
              </a:tabLst>
            </a:pPr>
            <a:r>
              <a:rPr lang="en-US" sz="1600" b="0" dirty="0" smtClean="0">
                <a:effectLst/>
                <a:latin typeface="Times New Roman"/>
              </a:rPr>
              <a:t>	Blooming electronic markets on the Internet	</a:t>
            </a:r>
          </a:p>
          <a:p>
            <a:pPr algn="l">
              <a:tabLst>
                <a:tab pos="1317625" algn="l"/>
              </a:tabLst>
            </a:pPr>
            <a:r>
              <a:rPr lang="en-US" sz="1600" b="0" dirty="0" smtClean="0">
                <a:effectLst/>
                <a:latin typeface="Times New Roman"/>
              </a:rPr>
              <a:t>	Innovative marketing methods	</a:t>
            </a:r>
          </a:p>
          <a:p>
            <a:pPr algn="l">
              <a:tabLst>
                <a:tab pos="1317625" algn="l"/>
              </a:tabLst>
            </a:pPr>
            <a:r>
              <a:rPr lang="en-US" sz="1600" b="0" dirty="0" smtClean="0">
                <a:effectLst/>
                <a:latin typeface="Times New Roman"/>
              </a:rPr>
              <a:t>	Opportunities for outsourcing with IT support	</a:t>
            </a:r>
          </a:p>
          <a:p>
            <a:pPr algn="l">
              <a:tabLst>
                <a:tab pos="1317625" algn="l"/>
              </a:tabLst>
            </a:pPr>
            <a:r>
              <a:rPr lang="en-US" sz="1600" b="0" u="sng" dirty="0" smtClean="0">
                <a:effectLst/>
                <a:latin typeface="Times New Roman"/>
              </a:rPr>
              <a:t>                         </a:t>
            </a:r>
            <a:r>
              <a:rPr lang="en-US" sz="1600" b="0" dirty="0" smtClean="0">
                <a:effectLst/>
                <a:latin typeface="Times New Roman"/>
              </a:rPr>
              <a:t>	</a:t>
            </a:r>
            <a:r>
              <a:rPr lang="en-US" sz="1600" b="0" u="sng" dirty="0" smtClean="0">
                <a:effectLst/>
                <a:latin typeface="Times New Roman"/>
              </a:rPr>
              <a:t>Need for real-time, on-demand transactions		</a:t>
            </a:r>
          </a:p>
          <a:p>
            <a:pPr algn="l">
              <a:tabLst>
                <a:tab pos="1317625" algn="l"/>
              </a:tabLst>
            </a:pPr>
            <a:r>
              <a:rPr lang="en-US" sz="1600" dirty="0" smtClean="0">
                <a:solidFill>
                  <a:srgbClr val="FF0000"/>
                </a:solidFill>
                <a:effectLst/>
                <a:latin typeface="Times New Roman"/>
              </a:rPr>
              <a:t>Consumer</a:t>
            </a:r>
            <a:r>
              <a:rPr lang="en-US" sz="1600" dirty="0" smtClean="0">
                <a:effectLst/>
                <a:latin typeface="Times New Roman"/>
              </a:rPr>
              <a:t> </a:t>
            </a:r>
            <a:r>
              <a:rPr lang="en-US" sz="1600" b="0" dirty="0" smtClean="0">
                <a:effectLst/>
                <a:latin typeface="Times New Roman"/>
              </a:rPr>
              <a:t>	Desire for customization	</a:t>
            </a:r>
          </a:p>
          <a:p>
            <a:pPr algn="l">
              <a:tabLst>
                <a:tab pos="1317625" algn="l"/>
              </a:tabLst>
            </a:pPr>
            <a:r>
              <a:rPr lang="en-US" sz="1600" dirty="0" smtClean="0">
                <a:effectLst/>
                <a:latin typeface="Times New Roman"/>
              </a:rPr>
              <a:t>   </a:t>
            </a:r>
            <a:r>
              <a:rPr lang="en-US" sz="1600" dirty="0" smtClean="0">
                <a:solidFill>
                  <a:srgbClr val="FF0000"/>
                </a:solidFill>
                <a:effectLst/>
                <a:latin typeface="Times New Roman"/>
              </a:rPr>
              <a:t>demand</a:t>
            </a:r>
            <a:r>
              <a:rPr lang="en-US" sz="1600" b="0" dirty="0" smtClean="0">
                <a:effectLst/>
                <a:latin typeface="Times New Roman"/>
              </a:rPr>
              <a:t>	Desire for quality, diversity of products, and speed of delivery	</a:t>
            </a:r>
          </a:p>
          <a:p>
            <a:pPr algn="l">
              <a:tabLst>
                <a:tab pos="1317625" algn="l"/>
              </a:tabLst>
            </a:pPr>
            <a:r>
              <a:rPr lang="en-US" sz="1600" b="0" u="sng" dirty="0" smtClean="0">
                <a:effectLst/>
                <a:latin typeface="Times New Roman"/>
              </a:rPr>
              <a:t>                         </a:t>
            </a:r>
            <a:r>
              <a:rPr lang="en-US" sz="1600" b="0" dirty="0" smtClean="0">
                <a:effectLst/>
                <a:latin typeface="Times New Roman"/>
              </a:rPr>
              <a:t>	</a:t>
            </a:r>
            <a:r>
              <a:rPr lang="en-US" sz="1600" b="0" u="sng" dirty="0" smtClean="0">
                <a:effectLst/>
                <a:latin typeface="Times New Roman"/>
              </a:rPr>
              <a:t>Customers getting powerful and less loyal		      </a:t>
            </a:r>
          </a:p>
          <a:p>
            <a:pPr algn="l">
              <a:tabLst>
                <a:tab pos="1317625" algn="l"/>
              </a:tabLst>
            </a:pPr>
            <a:r>
              <a:rPr lang="en-US" sz="1600" dirty="0" smtClean="0">
                <a:solidFill>
                  <a:srgbClr val="FF0000"/>
                </a:solidFill>
                <a:effectLst/>
                <a:latin typeface="Times New Roman"/>
              </a:rPr>
              <a:t>Technology</a:t>
            </a:r>
            <a:r>
              <a:rPr lang="en-US" sz="1600" b="0" dirty="0" smtClean="0">
                <a:effectLst/>
                <a:latin typeface="Times New Roman"/>
              </a:rPr>
              <a:t>	More innovations, new products, and new services	</a:t>
            </a:r>
          </a:p>
          <a:p>
            <a:pPr algn="l">
              <a:tabLst>
                <a:tab pos="1317625" algn="l"/>
              </a:tabLst>
            </a:pPr>
            <a:r>
              <a:rPr lang="en-US" sz="1600" b="0" dirty="0" smtClean="0">
                <a:effectLst/>
                <a:latin typeface="Times New Roman"/>
              </a:rPr>
              <a:t>	Increasing obsolescence rate	</a:t>
            </a:r>
          </a:p>
          <a:p>
            <a:pPr lvl="1" algn="l">
              <a:tabLst>
                <a:tab pos="1317625" algn="l"/>
              </a:tabLst>
            </a:pPr>
            <a:r>
              <a:rPr lang="en-US" sz="1600" b="0" dirty="0" smtClean="0">
                <a:effectLst/>
                <a:latin typeface="Times New Roman"/>
              </a:rPr>
              <a:t>	Increasing information overload</a:t>
            </a:r>
          </a:p>
          <a:p>
            <a:pPr algn="l">
              <a:tabLst>
                <a:tab pos="1317625" algn="l"/>
              </a:tabLst>
            </a:pPr>
            <a:r>
              <a:rPr lang="en-US" sz="1600" b="0" u="sng" dirty="0" smtClean="0">
                <a:effectLst/>
                <a:latin typeface="Times New Roman"/>
              </a:rPr>
              <a:t>                        </a:t>
            </a:r>
            <a:r>
              <a:rPr lang="en-US" sz="1600" b="0" dirty="0" smtClean="0">
                <a:effectLst/>
                <a:latin typeface="Times New Roman"/>
              </a:rPr>
              <a:t> 	</a:t>
            </a:r>
            <a:r>
              <a:rPr lang="en-US" sz="1600" b="0" u="sng" dirty="0" smtClean="0">
                <a:effectLst/>
                <a:latin typeface="Times New Roman"/>
              </a:rPr>
              <a:t>Social networking, Web 2.0 and beyond			</a:t>
            </a:r>
          </a:p>
          <a:p>
            <a:pPr algn="l">
              <a:tabLst>
                <a:tab pos="1317625" algn="l"/>
              </a:tabLst>
            </a:pPr>
            <a:r>
              <a:rPr lang="en-US" sz="1600" dirty="0" smtClean="0">
                <a:solidFill>
                  <a:srgbClr val="FF0000"/>
                </a:solidFill>
                <a:effectLst/>
                <a:latin typeface="Times New Roman"/>
              </a:rPr>
              <a:t>Societal</a:t>
            </a:r>
            <a:r>
              <a:rPr lang="en-US" sz="1600" b="0" dirty="0" smtClean="0">
                <a:effectLst/>
                <a:latin typeface="Times New Roman"/>
              </a:rPr>
              <a:t>	Growing government regulations and deregulation	</a:t>
            </a:r>
          </a:p>
          <a:p>
            <a:pPr algn="l">
              <a:tabLst>
                <a:tab pos="1317625" algn="l"/>
              </a:tabLst>
            </a:pPr>
            <a:r>
              <a:rPr lang="en-US" sz="1600" b="0" dirty="0" smtClean="0">
                <a:effectLst/>
                <a:latin typeface="Times New Roman"/>
              </a:rPr>
              <a:t>	Workforce more diversified, older, and composed of more women	Prime concerns of homeland security and terrorist attacks	</a:t>
            </a:r>
          </a:p>
          <a:p>
            <a:pPr algn="l">
              <a:tabLst>
                <a:tab pos="1317625" algn="l"/>
              </a:tabLst>
            </a:pPr>
            <a:r>
              <a:rPr lang="en-US" sz="1600" b="0" dirty="0" smtClean="0">
                <a:effectLst/>
                <a:latin typeface="Times New Roman"/>
              </a:rPr>
              <a:t>	Necessity of Sarbanes-Oxley Act and other reporting-related legislation	Increasing social responsibility of companies</a:t>
            </a:r>
          </a:p>
          <a:p>
            <a:pPr algn="l">
              <a:tabLst>
                <a:tab pos="1317625" algn="l"/>
              </a:tabLst>
            </a:pPr>
            <a:r>
              <a:rPr lang="en-US" sz="1600" b="0" dirty="0" smtClean="0">
                <a:effectLst/>
                <a:latin typeface="Times New Roman"/>
              </a:rPr>
              <a:t>	Greater emphasis on sustainability	</a:t>
            </a:r>
          </a:p>
        </p:txBody>
      </p:sp>
    </p:spTree>
    <p:extLst>
      <p:ext uri="{BB962C8B-B14F-4D97-AF65-F5344CB8AC3E}">
        <p14:creationId xmlns:p14="http://schemas.microsoft.com/office/powerpoint/2010/main" val="1278583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Responses</a:t>
            </a:r>
            <a:endParaRPr lang="en-US" dirty="0"/>
          </a:p>
        </p:txBody>
      </p:sp>
      <p:sp>
        <p:nvSpPr>
          <p:cNvPr id="3" name="Content Placeholder 2"/>
          <p:cNvSpPr>
            <a:spLocks noGrp="1"/>
          </p:cNvSpPr>
          <p:nvPr>
            <p:ph idx="1"/>
          </p:nvPr>
        </p:nvSpPr>
        <p:spPr/>
        <p:txBody>
          <a:bodyPr>
            <a:normAutofit/>
          </a:bodyPr>
          <a:lstStyle/>
          <a:p>
            <a:r>
              <a:rPr lang="en-US" dirty="0" smtClean="0"/>
              <a:t>Be Reactive, Anticipative, Adaptive, and Proactive</a:t>
            </a:r>
          </a:p>
          <a:p>
            <a:r>
              <a:rPr lang="en-US" dirty="0" smtClean="0"/>
              <a:t>Managers may take actions, such as</a:t>
            </a:r>
          </a:p>
          <a:p>
            <a:pPr lvl="1"/>
            <a:r>
              <a:rPr lang="en-US" sz="2400" dirty="0" smtClean="0"/>
              <a:t>Employ strategic planning.</a:t>
            </a:r>
          </a:p>
          <a:p>
            <a:pPr lvl="1"/>
            <a:r>
              <a:rPr lang="en-US" sz="2400" dirty="0" smtClean="0"/>
              <a:t>Use new and innovative business models.</a:t>
            </a:r>
          </a:p>
          <a:p>
            <a:pPr lvl="1"/>
            <a:r>
              <a:rPr lang="en-US" sz="2400" dirty="0" smtClean="0"/>
              <a:t>Restructure business processes.</a:t>
            </a:r>
          </a:p>
          <a:p>
            <a:pPr lvl="1"/>
            <a:r>
              <a:rPr lang="en-US" sz="2400" dirty="0" smtClean="0"/>
              <a:t>Participate in business alliances.</a:t>
            </a:r>
          </a:p>
          <a:p>
            <a:pPr lvl="1"/>
            <a:r>
              <a:rPr lang="en-US" sz="2400" dirty="0" smtClean="0"/>
              <a:t>Improve corporate information systems.</a:t>
            </a:r>
          </a:p>
          <a:p>
            <a:pPr lvl="1"/>
            <a:r>
              <a:rPr lang="en-US" sz="2400" dirty="0" smtClean="0"/>
              <a:t>… more [in your book]</a:t>
            </a:r>
          </a:p>
        </p:txBody>
      </p:sp>
    </p:spTree>
    <p:extLst>
      <p:ext uri="{BB962C8B-B14F-4D97-AF65-F5344CB8AC3E}">
        <p14:creationId xmlns:p14="http://schemas.microsoft.com/office/powerpoint/2010/main" val="3133876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the Strategy Gap </a:t>
            </a:r>
            <a:endParaRPr lang="en-US" dirty="0"/>
          </a:p>
        </p:txBody>
      </p:sp>
      <p:sp>
        <p:nvSpPr>
          <p:cNvPr id="3" name="Content Placeholder 2"/>
          <p:cNvSpPr>
            <a:spLocks noGrp="1"/>
          </p:cNvSpPr>
          <p:nvPr>
            <p:ph idx="1"/>
          </p:nvPr>
        </p:nvSpPr>
        <p:spPr/>
        <p:txBody>
          <a:bodyPr/>
          <a:lstStyle/>
          <a:p>
            <a:r>
              <a:rPr lang="en-US" dirty="0" smtClean="0"/>
              <a:t>One of the major objectives of computerized decision support is to facilitate closing the gap between the current performance of an organization and its desired performance, as expressed in its mission, objectives, and goals, and the strategy to achieve them.</a:t>
            </a:r>
            <a:endParaRPr lang="en-US" dirty="0"/>
          </a:p>
        </p:txBody>
      </p:sp>
    </p:spTree>
    <p:extLst>
      <p:ext uri="{BB962C8B-B14F-4D97-AF65-F5344CB8AC3E}">
        <p14:creationId xmlns:p14="http://schemas.microsoft.com/office/powerpoint/2010/main" val="658589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Decision Making</a:t>
            </a:r>
            <a:endParaRPr lang="en-US" dirty="0"/>
          </a:p>
        </p:txBody>
      </p:sp>
      <p:sp>
        <p:nvSpPr>
          <p:cNvPr id="3" name="Content Placeholder 2"/>
          <p:cNvSpPr>
            <a:spLocks noGrp="1"/>
          </p:cNvSpPr>
          <p:nvPr>
            <p:ph idx="1"/>
          </p:nvPr>
        </p:nvSpPr>
        <p:spPr>
          <a:xfrm>
            <a:off x="1182688" y="1524000"/>
            <a:ext cx="7961312" cy="4800600"/>
          </a:xfrm>
        </p:spPr>
        <p:txBody>
          <a:bodyPr/>
          <a:lstStyle/>
          <a:p>
            <a:r>
              <a:rPr lang="en-US" dirty="0" smtClean="0"/>
              <a:t>Management is a </a:t>
            </a:r>
            <a:r>
              <a:rPr lang="en-US" u="sng" dirty="0" smtClean="0"/>
              <a:t>process</a:t>
            </a:r>
            <a:r>
              <a:rPr lang="en-US" dirty="0" smtClean="0"/>
              <a:t> by which organizational goals are achieved by using resources. </a:t>
            </a:r>
          </a:p>
          <a:p>
            <a:pPr lvl="1"/>
            <a:r>
              <a:rPr lang="en-US" dirty="0" smtClean="0">
                <a:solidFill>
                  <a:srgbClr val="FF3300"/>
                </a:solidFill>
              </a:rPr>
              <a:t>Inputs</a:t>
            </a:r>
            <a:r>
              <a:rPr lang="en-US" dirty="0" smtClean="0"/>
              <a:t>: resources</a:t>
            </a:r>
          </a:p>
          <a:p>
            <a:pPr lvl="1"/>
            <a:r>
              <a:rPr lang="en-US" dirty="0" smtClean="0">
                <a:solidFill>
                  <a:srgbClr val="FF3300"/>
                </a:solidFill>
              </a:rPr>
              <a:t>Output</a:t>
            </a:r>
            <a:r>
              <a:rPr lang="en-US" dirty="0" smtClean="0"/>
              <a:t>: attainment of goals </a:t>
            </a:r>
          </a:p>
          <a:p>
            <a:pPr lvl="1"/>
            <a:r>
              <a:rPr lang="en-US" dirty="0" smtClean="0">
                <a:solidFill>
                  <a:srgbClr val="FF3300"/>
                </a:solidFill>
              </a:rPr>
              <a:t>Measure of success</a:t>
            </a:r>
            <a:r>
              <a:rPr lang="en-US" dirty="0" smtClean="0"/>
              <a:t>: outputs / inputs</a:t>
            </a:r>
          </a:p>
          <a:p>
            <a:r>
              <a:rPr lang="en-US" dirty="0" smtClean="0"/>
              <a:t>Management </a:t>
            </a:r>
            <a:r>
              <a:rPr lang="en-US" b="1" dirty="0" smtClean="0">
                <a:sym typeface="Symbol"/>
              </a:rPr>
              <a:t></a:t>
            </a:r>
            <a:r>
              <a:rPr lang="en-US" dirty="0" smtClean="0"/>
              <a:t> Decision Making</a:t>
            </a:r>
          </a:p>
          <a:p>
            <a:r>
              <a:rPr lang="en-US" dirty="0" smtClean="0"/>
              <a:t>Decision making: selecting the best solution from two or more alternatives</a:t>
            </a:r>
          </a:p>
        </p:txBody>
      </p:sp>
    </p:spTree>
    <p:extLst>
      <p:ext uri="{BB962C8B-B14F-4D97-AF65-F5344CB8AC3E}">
        <p14:creationId xmlns:p14="http://schemas.microsoft.com/office/powerpoint/2010/main" val="2212727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Process</a:t>
            </a:r>
            <a:endParaRPr lang="en-US" dirty="0"/>
          </a:p>
        </p:txBody>
      </p:sp>
      <p:sp>
        <p:nvSpPr>
          <p:cNvPr id="3" name="Content Placeholder 2"/>
          <p:cNvSpPr>
            <a:spLocks noGrp="1"/>
          </p:cNvSpPr>
          <p:nvPr>
            <p:ph idx="1"/>
          </p:nvPr>
        </p:nvSpPr>
        <p:spPr>
          <a:xfrm>
            <a:off x="1182688" y="1447800"/>
            <a:ext cx="7772400" cy="4800600"/>
          </a:xfrm>
        </p:spPr>
        <p:txBody>
          <a:bodyPr/>
          <a:lstStyle/>
          <a:p>
            <a:r>
              <a:rPr lang="en-US" dirty="0" smtClean="0"/>
              <a:t>Managers usually make decisions by following a four-step process (a.k.a. the scientific approach) </a:t>
            </a:r>
          </a:p>
          <a:p>
            <a:pPr marL="914400" lvl="1" indent="-514350">
              <a:buSzPct val="75000"/>
              <a:buFont typeface="+mj-lt"/>
              <a:buAutoNum type="arabicPeriod"/>
            </a:pPr>
            <a:r>
              <a:rPr lang="en-US" dirty="0" smtClean="0"/>
              <a:t>Define the problem (or opportunity) </a:t>
            </a:r>
          </a:p>
          <a:p>
            <a:pPr marL="914400" lvl="1" indent="-514350">
              <a:buSzPct val="75000"/>
              <a:buFont typeface="+mj-lt"/>
              <a:buAutoNum type="arabicPeriod"/>
            </a:pPr>
            <a:r>
              <a:rPr lang="en-US" dirty="0" smtClean="0"/>
              <a:t>Construct a model that describes the real-world problem.</a:t>
            </a:r>
          </a:p>
          <a:p>
            <a:pPr marL="914400" lvl="1" indent="-514350">
              <a:buSzPct val="75000"/>
              <a:buFont typeface="+mj-lt"/>
              <a:buAutoNum type="arabicPeriod"/>
            </a:pPr>
            <a:r>
              <a:rPr lang="en-US" dirty="0" smtClean="0"/>
              <a:t>Identify possible solutions to the modeled problem and evaluate the solutions.</a:t>
            </a:r>
          </a:p>
          <a:p>
            <a:pPr marL="914400" lvl="1" indent="-514350">
              <a:buSzPct val="75000"/>
              <a:buFont typeface="+mj-lt"/>
              <a:buAutoNum type="arabicPeriod"/>
            </a:pPr>
            <a:r>
              <a:rPr lang="en-US" dirty="0" smtClean="0"/>
              <a:t>Compare, choose, and recommend a potential solution to the problem.</a:t>
            </a:r>
          </a:p>
          <a:p>
            <a:pPr marL="400050" lvl="1" indent="0">
              <a:buNone/>
            </a:pPr>
            <a:endParaRPr lang="en-US" dirty="0"/>
          </a:p>
        </p:txBody>
      </p:sp>
    </p:spTree>
    <p:extLst>
      <p:ext uri="{BB962C8B-B14F-4D97-AF65-F5344CB8AC3E}">
        <p14:creationId xmlns:p14="http://schemas.microsoft.com/office/powerpoint/2010/main" val="399592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t>
            </a:r>
            <a:r>
              <a:rPr lang="en-US" dirty="0"/>
              <a:t>Systems Support </a:t>
            </a:r>
            <a:r>
              <a:rPr lang="en-US" dirty="0" smtClean="0"/>
              <a:t/>
            </a:r>
            <a:br>
              <a:rPr lang="en-US" dirty="0" smtClean="0"/>
            </a:br>
            <a:r>
              <a:rPr lang="en-US" dirty="0" smtClean="0"/>
              <a:t>for </a:t>
            </a:r>
            <a:r>
              <a:rPr lang="en-US" dirty="0"/>
              <a:t>Decision Making</a:t>
            </a:r>
          </a:p>
        </p:txBody>
      </p:sp>
      <p:sp>
        <p:nvSpPr>
          <p:cNvPr id="3" name="Content Placeholder 2"/>
          <p:cNvSpPr>
            <a:spLocks noGrp="1"/>
          </p:cNvSpPr>
          <p:nvPr>
            <p:ph idx="1"/>
          </p:nvPr>
        </p:nvSpPr>
        <p:spPr>
          <a:xfrm>
            <a:off x="1182688" y="1524000"/>
            <a:ext cx="7885112" cy="4800600"/>
          </a:xfrm>
        </p:spPr>
        <p:txBody>
          <a:bodyPr/>
          <a:lstStyle/>
          <a:p>
            <a:r>
              <a:rPr lang="en-US" dirty="0"/>
              <a:t>Group communication and </a:t>
            </a:r>
            <a:r>
              <a:rPr lang="en-US" dirty="0" smtClean="0"/>
              <a:t>collaboration</a:t>
            </a:r>
          </a:p>
          <a:p>
            <a:r>
              <a:rPr lang="en-US" dirty="0"/>
              <a:t>Improved data </a:t>
            </a:r>
            <a:r>
              <a:rPr lang="en-US" dirty="0" smtClean="0"/>
              <a:t>management</a:t>
            </a:r>
          </a:p>
          <a:p>
            <a:r>
              <a:rPr lang="en-US" dirty="0"/>
              <a:t>Managing </a:t>
            </a:r>
            <a:r>
              <a:rPr lang="en-US" dirty="0" smtClean="0"/>
              <a:t>data </a:t>
            </a:r>
            <a:r>
              <a:rPr lang="en-US" dirty="0"/>
              <a:t>warehouses and Big </a:t>
            </a:r>
            <a:r>
              <a:rPr lang="en-US" dirty="0" smtClean="0"/>
              <a:t>Data</a:t>
            </a:r>
          </a:p>
          <a:p>
            <a:r>
              <a:rPr lang="en-US" dirty="0"/>
              <a:t>Analytical </a:t>
            </a:r>
            <a:r>
              <a:rPr lang="en-US" dirty="0" smtClean="0"/>
              <a:t>support</a:t>
            </a:r>
          </a:p>
          <a:p>
            <a:r>
              <a:rPr lang="en-US" dirty="0"/>
              <a:t>Overcoming cognitive limits in processing and storing </a:t>
            </a:r>
            <a:r>
              <a:rPr lang="en-US" dirty="0" smtClean="0"/>
              <a:t>information</a:t>
            </a:r>
          </a:p>
          <a:p>
            <a:r>
              <a:rPr lang="en-US" dirty="0"/>
              <a:t>Knowledge </a:t>
            </a:r>
            <a:r>
              <a:rPr lang="en-US" dirty="0" smtClean="0"/>
              <a:t>management</a:t>
            </a:r>
          </a:p>
          <a:p>
            <a:r>
              <a:rPr lang="en-US" dirty="0"/>
              <a:t>Anywhere, anytime </a:t>
            </a:r>
            <a:r>
              <a:rPr lang="en-US" dirty="0" smtClean="0"/>
              <a:t>support</a:t>
            </a:r>
          </a:p>
        </p:txBody>
      </p:sp>
    </p:spTree>
    <p:extLst>
      <p:ext uri="{BB962C8B-B14F-4D97-AF65-F5344CB8AC3E}">
        <p14:creationId xmlns:p14="http://schemas.microsoft.com/office/powerpoint/2010/main" val="18615150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Early Decision Support Framework</a:t>
            </a:r>
            <a:r>
              <a:rPr lang="en-US" sz="2400" dirty="0" smtClean="0"/>
              <a:t>    (by Gory and Scott-Morten, 1971)</a:t>
            </a:r>
            <a:endParaRPr lang="en-US" sz="2400" dirty="0"/>
          </a:p>
        </p:txBody>
      </p:sp>
      <p:pic>
        <p:nvPicPr>
          <p:cNvPr id="31746" name="Picture 2"/>
          <p:cNvPicPr>
            <a:picLocks noChangeAspect="1" noChangeArrowheads="1"/>
          </p:cNvPicPr>
          <p:nvPr/>
        </p:nvPicPr>
        <p:blipFill>
          <a:blip r:embed="rId3"/>
          <a:srcRect/>
          <a:stretch>
            <a:fillRect/>
          </a:stretch>
        </p:blipFill>
        <p:spPr bwMode="auto">
          <a:xfrm>
            <a:off x="828675" y="1524000"/>
            <a:ext cx="8010525" cy="4695825"/>
          </a:xfrm>
          <a:prstGeom prst="rect">
            <a:avLst/>
          </a:prstGeom>
          <a:noFill/>
          <a:ln w="9525">
            <a:noFill/>
            <a:miter lim="800000"/>
            <a:headEnd/>
            <a:tailEnd/>
          </a:ln>
        </p:spPr>
      </p:pic>
    </p:spTree>
    <p:extLst>
      <p:ext uri="{BB962C8B-B14F-4D97-AF65-F5344CB8AC3E}">
        <p14:creationId xmlns:p14="http://schemas.microsoft.com/office/powerpoint/2010/main" val="365333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4EEC521-1C25-84AC-B3D2-0CE10213C546}"/>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259892A3-2015-F0B7-2659-F455A590B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9058"/>
            <a:ext cx="9144000" cy="5826542"/>
          </a:xfrm>
          <a:prstGeom prst="rect">
            <a:avLst/>
          </a:prstGeom>
        </p:spPr>
      </p:pic>
    </p:spTree>
    <p:extLst>
      <p:ext uri="{BB962C8B-B14F-4D97-AF65-F5344CB8AC3E}">
        <p14:creationId xmlns:p14="http://schemas.microsoft.com/office/powerpoint/2010/main" val="3102940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50825"/>
            <a:ext cx="7993062" cy="1044575"/>
          </a:xfrm>
        </p:spPr>
        <p:txBody>
          <a:bodyPr/>
          <a:lstStyle/>
          <a:p>
            <a:r>
              <a:rPr lang="en-US" dirty="0"/>
              <a:t>An Early Decision Support </a:t>
            </a:r>
            <a:r>
              <a:rPr lang="en-US" dirty="0" smtClean="0"/>
              <a:t>Framework </a:t>
            </a:r>
            <a:endParaRPr lang="en-US" dirty="0"/>
          </a:p>
        </p:txBody>
      </p:sp>
      <p:sp>
        <p:nvSpPr>
          <p:cNvPr id="3" name="Content Placeholder 2"/>
          <p:cNvSpPr>
            <a:spLocks noGrp="1"/>
          </p:cNvSpPr>
          <p:nvPr>
            <p:ph idx="1"/>
          </p:nvPr>
        </p:nvSpPr>
        <p:spPr>
          <a:xfrm>
            <a:off x="1182688" y="1524000"/>
            <a:ext cx="7808912" cy="4800600"/>
          </a:xfrm>
        </p:spPr>
        <p:txBody>
          <a:bodyPr/>
          <a:lstStyle/>
          <a:p>
            <a:r>
              <a:rPr lang="en-US" dirty="0" smtClean="0"/>
              <a:t>Degree of Structuredness (Simon, 1977)</a:t>
            </a:r>
          </a:p>
          <a:p>
            <a:pPr lvl="1"/>
            <a:r>
              <a:rPr lang="en-US" dirty="0" smtClean="0"/>
              <a:t>Decisions are classified as </a:t>
            </a:r>
          </a:p>
          <a:p>
            <a:pPr lvl="2"/>
            <a:r>
              <a:rPr lang="en-US" dirty="0" smtClean="0"/>
              <a:t>Highly structured (a.k.a. programmed)</a:t>
            </a:r>
          </a:p>
          <a:p>
            <a:pPr lvl="2"/>
            <a:r>
              <a:rPr lang="en-US" dirty="0" smtClean="0"/>
              <a:t>Semi-structured</a:t>
            </a:r>
          </a:p>
          <a:p>
            <a:pPr lvl="2"/>
            <a:r>
              <a:rPr lang="en-US" dirty="0" smtClean="0"/>
              <a:t>Highly unstructured (i.e., nonprogrammed)  </a:t>
            </a:r>
          </a:p>
          <a:p>
            <a:r>
              <a:rPr lang="en-US" dirty="0" smtClean="0"/>
              <a:t>Types of Control (Anthony, 1965)</a:t>
            </a:r>
          </a:p>
          <a:p>
            <a:pPr lvl="1"/>
            <a:r>
              <a:rPr lang="en-US" dirty="0" smtClean="0"/>
              <a:t>Strategic planning (top-level, long-range)</a:t>
            </a:r>
          </a:p>
          <a:p>
            <a:pPr lvl="1"/>
            <a:r>
              <a:rPr lang="en-US" dirty="0" smtClean="0"/>
              <a:t>Management control (tactical planning)</a:t>
            </a:r>
          </a:p>
          <a:p>
            <a:pPr lvl="1"/>
            <a:r>
              <a:rPr lang="en-US" dirty="0" smtClean="0"/>
              <a:t>Operational control</a:t>
            </a:r>
            <a:endParaRPr lang="en-US" dirty="0"/>
          </a:p>
        </p:txBody>
      </p:sp>
    </p:spTree>
    <p:extLst>
      <p:ext uri="{BB962C8B-B14F-4D97-AF65-F5344CB8AC3E}">
        <p14:creationId xmlns:p14="http://schemas.microsoft.com/office/powerpoint/2010/main" val="2162106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Concept of </a:t>
            </a:r>
            <a:r>
              <a:rPr lang="en-US" dirty="0" smtClean="0"/>
              <a:t>DSS</a:t>
            </a:r>
            <a:endParaRPr lang="en-US" dirty="0"/>
          </a:p>
        </p:txBody>
      </p:sp>
      <p:sp>
        <p:nvSpPr>
          <p:cNvPr id="3" name="Content Placeholder 2"/>
          <p:cNvSpPr>
            <a:spLocks noGrp="1"/>
          </p:cNvSpPr>
          <p:nvPr>
            <p:ph idx="1"/>
          </p:nvPr>
        </p:nvSpPr>
        <p:spPr/>
        <p:txBody>
          <a:bodyPr/>
          <a:lstStyle/>
          <a:p>
            <a:r>
              <a:rPr lang="en-US" sz="2800" dirty="0"/>
              <a:t>DSS - interactive computer-based systems, which </a:t>
            </a:r>
            <a:r>
              <a:rPr lang="en-US" sz="2800" dirty="0" smtClean="0"/>
              <a:t>help decision </a:t>
            </a:r>
            <a:r>
              <a:rPr lang="en-US" sz="2800" dirty="0"/>
              <a:t>makers utilize data and models to solve unstructured </a:t>
            </a:r>
            <a:r>
              <a:rPr lang="en-US" sz="2800" dirty="0" smtClean="0"/>
              <a:t>problems</a:t>
            </a:r>
          </a:p>
          <a:p>
            <a:pPr marL="0" indent="0" algn="r">
              <a:buNone/>
            </a:pPr>
            <a:r>
              <a:rPr lang="en-US" sz="2400" i="1" dirty="0" smtClean="0"/>
              <a:t>(</a:t>
            </a:r>
            <a:r>
              <a:rPr lang="en-US" sz="2400" i="1" dirty="0"/>
              <a:t>Gorry </a:t>
            </a:r>
            <a:r>
              <a:rPr lang="en-US" sz="2400" i="1" dirty="0" smtClean="0"/>
              <a:t>and Scott-Morton</a:t>
            </a:r>
            <a:r>
              <a:rPr lang="en-US" sz="2400" i="1" dirty="0"/>
              <a:t>, 1971</a:t>
            </a:r>
            <a:r>
              <a:rPr lang="en-US" sz="2400" i="1" dirty="0" smtClean="0"/>
              <a:t>)</a:t>
            </a:r>
          </a:p>
          <a:p>
            <a:r>
              <a:rPr lang="en-US" sz="2800" dirty="0"/>
              <a:t>Decision support systems couple the intellectual resources of individuals </a:t>
            </a:r>
            <a:r>
              <a:rPr lang="en-US" sz="2800" dirty="0" smtClean="0"/>
              <a:t>with the </a:t>
            </a:r>
            <a:r>
              <a:rPr lang="en-US" sz="2800" dirty="0"/>
              <a:t>capabilities of the computer to improve the quality of </a:t>
            </a:r>
            <a:r>
              <a:rPr lang="en-US" sz="2800" dirty="0" smtClean="0"/>
              <a:t>decisions.</a:t>
            </a:r>
          </a:p>
          <a:p>
            <a:r>
              <a:rPr lang="en-US" sz="2800" dirty="0"/>
              <a:t>DS as an Umbrella Term</a:t>
            </a:r>
          </a:p>
          <a:p>
            <a:r>
              <a:rPr lang="en-US" sz="2800" dirty="0"/>
              <a:t>Evolution of DS into Business Intelligence</a:t>
            </a:r>
          </a:p>
          <a:p>
            <a:endParaRPr lang="en-US" i="1" dirty="0"/>
          </a:p>
        </p:txBody>
      </p:sp>
    </p:spTree>
    <p:extLst>
      <p:ext uri="{BB962C8B-B14F-4D97-AF65-F5344CB8AC3E}">
        <p14:creationId xmlns:p14="http://schemas.microsoft.com/office/powerpoint/2010/main" val="582094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Framework for </a:t>
            </a:r>
            <a:br>
              <a:rPr lang="en-US" dirty="0" smtClean="0"/>
            </a:br>
            <a:r>
              <a:rPr lang="en-US" dirty="0" smtClean="0"/>
              <a:t>Business Intelligence (BI) </a:t>
            </a:r>
            <a:endParaRPr lang="en-US" dirty="0"/>
          </a:p>
        </p:txBody>
      </p:sp>
      <p:sp>
        <p:nvSpPr>
          <p:cNvPr id="3" name="Content Placeholder 2"/>
          <p:cNvSpPr>
            <a:spLocks noGrp="1"/>
          </p:cNvSpPr>
          <p:nvPr>
            <p:ph idx="1"/>
          </p:nvPr>
        </p:nvSpPr>
        <p:spPr>
          <a:xfrm>
            <a:off x="685800" y="1600200"/>
            <a:ext cx="8382000" cy="4800600"/>
          </a:xfrm>
        </p:spPr>
        <p:txBody>
          <a:bodyPr>
            <a:normAutofit/>
          </a:bodyPr>
          <a:lstStyle/>
          <a:p>
            <a:r>
              <a:rPr lang="en-US" dirty="0" smtClean="0"/>
              <a:t>BI is an evolution of decision support concepts over time</a:t>
            </a:r>
          </a:p>
          <a:p>
            <a:pPr lvl="2"/>
            <a:r>
              <a:rPr lang="en-US" sz="2800" dirty="0" smtClean="0">
                <a:solidFill>
                  <a:srgbClr val="FF0000"/>
                </a:solidFill>
              </a:rPr>
              <a:t>Then:</a:t>
            </a:r>
            <a:r>
              <a:rPr lang="en-US" sz="2800" dirty="0" smtClean="0"/>
              <a:t> Executive Information System </a:t>
            </a:r>
          </a:p>
          <a:p>
            <a:pPr lvl="2"/>
            <a:r>
              <a:rPr lang="en-US" sz="2800" dirty="0" smtClean="0">
                <a:solidFill>
                  <a:srgbClr val="FF0000"/>
                </a:solidFill>
              </a:rPr>
              <a:t>Now:</a:t>
            </a:r>
            <a:r>
              <a:rPr lang="en-US" sz="2800" dirty="0" smtClean="0"/>
              <a:t> Everybody’s Information System (BI)</a:t>
            </a:r>
          </a:p>
          <a:p>
            <a:r>
              <a:rPr lang="en-US" dirty="0" smtClean="0"/>
              <a:t>BI systems are enhanced with additional visualizations, alerts, and performance measurement capabilities</a:t>
            </a:r>
          </a:p>
          <a:p>
            <a:r>
              <a:rPr lang="en-US" dirty="0" smtClean="0"/>
              <a:t>The term BI emerged from industry</a:t>
            </a:r>
          </a:p>
        </p:txBody>
      </p:sp>
    </p:spTree>
    <p:extLst>
      <p:ext uri="{BB962C8B-B14F-4D97-AF65-F5344CB8AC3E}">
        <p14:creationId xmlns:p14="http://schemas.microsoft.com/office/powerpoint/2010/main" val="3275713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BI</a:t>
            </a:r>
            <a:endParaRPr lang="en-US" dirty="0"/>
          </a:p>
        </p:txBody>
      </p:sp>
      <p:sp>
        <p:nvSpPr>
          <p:cNvPr id="3" name="Content Placeholder 2"/>
          <p:cNvSpPr>
            <a:spLocks noGrp="1"/>
          </p:cNvSpPr>
          <p:nvPr>
            <p:ph idx="1"/>
          </p:nvPr>
        </p:nvSpPr>
        <p:spPr/>
        <p:txBody>
          <a:bodyPr/>
          <a:lstStyle/>
          <a:p>
            <a:r>
              <a:rPr lang="en-US" sz="2800" dirty="0" smtClean="0"/>
              <a:t>BI is an umbrella term that combines architectures, tools, databases, analytical tools, applications, and methodologies</a:t>
            </a:r>
          </a:p>
          <a:p>
            <a:r>
              <a:rPr lang="en-US" sz="2800" dirty="0" smtClean="0"/>
              <a:t>BI is a content-free expression, so it means different things to different people</a:t>
            </a:r>
          </a:p>
          <a:p>
            <a:r>
              <a:rPr lang="en-US" sz="2800" dirty="0" smtClean="0"/>
              <a:t>BI's major objective is to enable easy access to data (and models) to provide business managers with the ability to conduct analysis</a:t>
            </a:r>
          </a:p>
          <a:p>
            <a:r>
              <a:rPr lang="en-US" sz="2800" dirty="0" smtClean="0"/>
              <a:t>BI helps </a:t>
            </a:r>
            <a:r>
              <a:rPr lang="en-US" sz="2800" i="1" dirty="0" smtClean="0"/>
              <a:t>transform</a:t>
            </a:r>
            <a:r>
              <a:rPr lang="en-US" sz="2800" dirty="0" smtClean="0"/>
              <a:t> data, to information (and knowledge), to decisions, and finally to action</a:t>
            </a:r>
            <a:endParaRPr lang="en-US" sz="2800" dirty="0"/>
          </a:p>
        </p:txBody>
      </p:sp>
    </p:spTree>
    <p:extLst>
      <p:ext uri="{BB962C8B-B14F-4D97-AF65-F5344CB8AC3E}">
        <p14:creationId xmlns:p14="http://schemas.microsoft.com/office/powerpoint/2010/main" val="11269984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 of BI</a:t>
            </a:r>
            <a:endParaRPr lang="en-US" dirty="0"/>
          </a:p>
        </p:txBody>
      </p:sp>
      <p:sp>
        <p:nvSpPr>
          <p:cNvPr id="3" name="Content Placeholder 2"/>
          <p:cNvSpPr>
            <a:spLocks noGrp="1"/>
          </p:cNvSpPr>
          <p:nvPr>
            <p:ph idx="1"/>
          </p:nvPr>
        </p:nvSpPr>
        <p:spPr>
          <a:xfrm>
            <a:off x="762000" y="1524000"/>
            <a:ext cx="8229600" cy="4800600"/>
          </a:xfrm>
        </p:spPr>
        <p:txBody>
          <a:bodyPr/>
          <a:lstStyle/>
          <a:p>
            <a:r>
              <a:rPr lang="en-US" dirty="0" smtClean="0"/>
              <a:t>The term BI was coined by the Gartner Group in the mid-1990s</a:t>
            </a:r>
          </a:p>
          <a:p>
            <a:r>
              <a:rPr lang="en-US" dirty="0" smtClean="0"/>
              <a:t>However, the concept is much older</a:t>
            </a:r>
          </a:p>
          <a:p>
            <a:pPr lvl="1"/>
            <a:r>
              <a:rPr lang="en-US" sz="2400" dirty="0" smtClean="0"/>
              <a:t>1970s - MIS reporting - static/periodic reports</a:t>
            </a:r>
          </a:p>
          <a:p>
            <a:pPr lvl="1"/>
            <a:r>
              <a:rPr lang="en-US" sz="2400" dirty="0" smtClean="0"/>
              <a:t>1980s - Executive Information Systems (EIS)</a:t>
            </a:r>
          </a:p>
          <a:p>
            <a:pPr lvl="1"/>
            <a:r>
              <a:rPr lang="en-US" sz="2400" dirty="0" smtClean="0"/>
              <a:t>1990s - OLAP, dynamic, multidimensional, ad-hoc reporting -&gt; coining of the term “BI”</a:t>
            </a:r>
          </a:p>
          <a:p>
            <a:pPr lvl="1"/>
            <a:r>
              <a:rPr lang="en-US" sz="2400" dirty="0" smtClean="0"/>
              <a:t> 2010s - Inclusion of AI and Data/Text Mining capabilities; Web-based Portals/Dashboards, Big Data, Social Media, Analytics</a:t>
            </a:r>
          </a:p>
          <a:p>
            <a:pPr lvl="1"/>
            <a:r>
              <a:rPr lang="en-US" sz="2400" dirty="0" smtClean="0"/>
              <a:t>2020s  - yet to be seen</a:t>
            </a:r>
          </a:p>
          <a:p>
            <a:pPr lvl="1"/>
            <a:endParaRPr lang="en-US" dirty="0" smtClean="0"/>
          </a:p>
          <a:p>
            <a:pPr lvl="1"/>
            <a:endParaRPr lang="en-US" dirty="0"/>
          </a:p>
        </p:txBody>
      </p:sp>
    </p:spTree>
    <p:extLst>
      <p:ext uri="{BB962C8B-B14F-4D97-AF65-F5344CB8AC3E}">
        <p14:creationId xmlns:p14="http://schemas.microsoft.com/office/powerpoint/2010/main" val="628815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Evolution of BI Capabilities</a:t>
            </a:r>
            <a:endParaRPr lang="en-US" dirty="0"/>
          </a:p>
        </p:txBody>
      </p:sp>
      <p:pic>
        <p:nvPicPr>
          <p:cNvPr id="35842" name="Picture 2"/>
          <p:cNvPicPr>
            <a:picLocks noChangeAspect="1" noChangeArrowheads="1"/>
          </p:cNvPicPr>
          <p:nvPr/>
        </p:nvPicPr>
        <p:blipFill>
          <a:blip r:embed="rId3" cstate="print"/>
          <a:srcRect/>
          <a:stretch>
            <a:fillRect/>
          </a:stretch>
        </p:blipFill>
        <p:spPr bwMode="auto">
          <a:xfrm>
            <a:off x="1676400" y="1600200"/>
            <a:ext cx="5105400" cy="4722087"/>
          </a:xfrm>
          <a:prstGeom prst="rect">
            <a:avLst/>
          </a:prstGeom>
          <a:noFill/>
          <a:ln w="9525">
            <a:noFill/>
            <a:miter lim="800000"/>
            <a:headEnd/>
            <a:tailEnd/>
          </a:ln>
        </p:spPr>
      </p:pic>
    </p:spTree>
    <p:extLst>
      <p:ext uri="{BB962C8B-B14F-4D97-AF65-F5344CB8AC3E}">
        <p14:creationId xmlns:p14="http://schemas.microsoft.com/office/powerpoint/2010/main" val="14826641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Architecture of BI</a:t>
            </a:r>
            <a:endParaRPr lang="en-US" dirty="0"/>
          </a:p>
        </p:txBody>
      </p:sp>
      <p:sp>
        <p:nvSpPr>
          <p:cNvPr id="3" name="Content Placeholder 2"/>
          <p:cNvSpPr>
            <a:spLocks noGrp="1"/>
          </p:cNvSpPr>
          <p:nvPr>
            <p:ph idx="1"/>
          </p:nvPr>
        </p:nvSpPr>
        <p:spPr/>
        <p:txBody>
          <a:bodyPr>
            <a:normAutofit/>
          </a:bodyPr>
          <a:lstStyle/>
          <a:p>
            <a:r>
              <a:rPr lang="en-US" dirty="0" smtClean="0"/>
              <a:t>A BI system has four major components</a:t>
            </a:r>
          </a:p>
          <a:p>
            <a:pPr lvl="1"/>
            <a:r>
              <a:rPr lang="en-US" dirty="0" smtClean="0">
                <a:solidFill>
                  <a:srgbClr val="FF3300"/>
                </a:solidFill>
              </a:rPr>
              <a:t>a data warehouse</a:t>
            </a:r>
            <a:r>
              <a:rPr lang="en-US" dirty="0" smtClean="0"/>
              <a:t>, with its source data</a:t>
            </a:r>
          </a:p>
          <a:p>
            <a:pPr lvl="1"/>
            <a:r>
              <a:rPr lang="en-US" dirty="0" smtClean="0">
                <a:solidFill>
                  <a:srgbClr val="FF3300"/>
                </a:solidFill>
              </a:rPr>
              <a:t>business analytics</a:t>
            </a:r>
            <a:r>
              <a:rPr lang="en-US" dirty="0" smtClean="0"/>
              <a:t>, a collection of tools for manipulating, mining, and analyzing the data in the data warehouse </a:t>
            </a:r>
          </a:p>
          <a:p>
            <a:pPr lvl="1"/>
            <a:r>
              <a:rPr lang="en-US" dirty="0" smtClean="0">
                <a:solidFill>
                  <a:srgbClr val="FF3300"/>
                </a:solidFill>
              </a:rPr>
              <a:t>business performance management </a:t>
            </a:r>
            <a:r>
              <a:rPr lang="en-US" dirty="0" smtClean="0"/>
              <a:t>(BPM) for monitoring and analyzing performance</a:t>
            </a:r>
          </a:p>
          <a:p>
            <a:pPr lvl="1"/>
            <a:r>
              <a:rPr lang="en-US" dirty="0" smtClean="0">
                <a:solidFill>
                  <a:srgbClr val="FF3300"/>
                </a:solidFill>
              </a:rPr>
              <a:t>a user interface </a:t>
            </a:r>
            <a:r>
              <a:rPr lang="en-US" dirty="0" smtClean="0"/>
              <a:t>(e.g., dashboard) </a:t>
            </a:r>
            <a:endParaRPr lang="en-US" dirty="0"/>
          </a:p>
        </p:txBody>
      </p:sp>
    </p:spTree>
    <p:extLst>
      <p:ext uri="{BB962C8B-B14F-4D97-AF65-F5344CB8AC3E}">
        <p14:creationId xmlns:p14="http://schemas.microsoft.com/office/powerpoint/2010/main" val="3294977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High-Level Architecture of BI</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30" y="1925637"/>
            <a:ext cx="8734070"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943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Value of BI Analytical Applications</a:t>
            </a:r>
          </a:p>
        </p:txBody>
      </p:sp>
      <p:sp>
        <p:nvSpPr>
          <p:cNvPr id="3" name="Content Placeholder 2"/>
          <p:cNvSpPr>
            <a:spLocks noGrp="1"/>
          </p:cNvSpPr>
          <p:nvPr>
            <p:ph idx="1"/>
          </p:nvPr>
        </p:nvSpPr>
        <p:spPr>
          <a:xfrm>
            <a:off x="762000" y="1524000"/>
            <a:ext cx="8193088" cy="4800600"/>
          </a:xfrm>
        </p:spPr>
        <p:txBody>
          <a:bodyPr/>
          <a:lstStyle/>
          <a:p>
            <a:r>
              <a:rPr lang="en-US" sz="3600" dirty="0" smtClean="0"/>
              <a:t>Customer segmentation</a:t>
            </a:r>
          </a:p>
          <a:p>
            <a:r>
              <a:rPr lang="en-US" sz="3600" dirty="0" smtClean="0"/>
              <a:t>Propensity to buy</a:t>
            </a:r>
          </a:p>
          <a:p>
            <a:r>
              <a:rPr lang="en-US" sz="3600" dirty="0" smtClean="0"/>
              <a:t>Customer profitability</a:t>
            </a:r>
          </a:p>
          <a:p>
            <a:r>
              <a:rPr lang="en-US" sz="3600" dirty="0" smtClean="0"/>
              <a:t>Fraud detection</a:t>
            </a:r>
          </a:p>
          <a:p>
            <a:r>
              <a:rPr lang="en-US" sz="3600" dirty="0" smtClean="0"/>
              <a:t>Customer attrition</a:t>
            </a:r>
          </a:p>
          <a:p>
            <a:r>
              <a:rPr lang="en-US" sz="3600" dirty="0" smtClean="0"/>
              <a:t>Channel optimization</a:t>
            </a:r>
            <a:endParaRPr lang="en-US" sz="3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09800"/>
            <a:ext cx="226695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5168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Analytics Overview</a:t>
            </a:r>
            <a:endParaRPr lang="en-US" dirty="0"/>
          </a:p>
        </p:txBody>
      </p:sp>
      <p:sp>
        <p:nvSpPr>
          <p:cNvPr id="3" name="Content Placeholder 2"/>
          <p:cNvSpPr>
            <a:spLocks noGrp="1"/>
          </p:cNvSpPr>
          <p:nvPr>
            <p:ph idx="1"/>
          </p:nvPr>
        </p:nvSpPr>
        <p:spPr/>
        <p:txBody>
          <a:bodyPr>
            <a:normAutofit/>
          </a:bodyPr>
          <a:lstStyle/>
          <a:p>
            <a:r>
              <a:rPr lang="en-US" dirty="0" smtClean="0"/>
              <a:t>Analytics?</a:t>
            </a:r>
          </a:p>
          <a:p>
            <a:pPr lvl="1"/>
            <a:r>
              <a:rPr lang="en-US" dirty="0" smtClean="0"/>
              <a:t>Something new or just a new name for …</a:t>
            </a:r>
          </a:p>
          <a:p>
            <a:r>
              <a:rPr lang="en-US" dirty="0" smtClean="0"/>
              <a:t>A Simple Taxonomy of Analytics (proposed by INFORMS)</a:t>
            </a:r>
          </a:p>
          <a:p>
            <a:pPr lvl="1"/>
            <a:r>
              <a:rPr lang="en-US" dirty="0" smtClean="0"/>
              <a:t>Descriptive Analytics</a:t>
            </a:r>
          </a:p>
          <a:p>
            <a:pPr lvl="1"/>
            <a:r>
              <a:rPr lang="en-US" dirty="0" smtClean="0"/>
              <a:t>Predictive Analytics</a:t>
            </a:r>
          </a:p>
          <a:p>
            <a:pPr lvl="1"/>
            <a:r>
              <a:rPr lang="en-US" dirty="0" smtClean="0"/>
              <a:t>Prescriptive Analytics</a:t>
            </a:r>
          </a:p>
          <a:p>
            <a:pPr lvl="4"/>
            <a:endParaRPr lang="en-US" dirty="0" smtClean="0"/>
          </a:p>
          <a:p>
            <a:r>
              <a:rPr lang="en-US" dirty="0" smtClean="0"/>
              <a:t>Analytics or Data Science?</a:t>
            </a:r>
            <a:endParaRPr lang="en-US" dirty="0"/>
          </a:p>
        </p:txBody>
      </p:sp>
    </p:spTree>
    <p:extLst>
      <p:ext uri="{BB962C8B-B14F-4D97-AF65-F5344CB8AC3E}">
        <p14:creationId xmlns:p14="http://schemas.microsoft.com/office/powerpoint/2010/main" val="1162654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4045441-E0FF-A8FC-6211-F518DF073DDA}"/>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99A71D5A-4FDD-79A7-B519-8D392A26E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9057"/>
            <a:ext cx="9144000" cy="5826543"/>
          </a:xfrm>
          <a:prstGeom prst="rect">
            <a:avLst/>
          </a:prstGeom>
        </p:spPr>
      </p:pic>
    </p:spTree>
    <p:extLst>
      <p:ext uri="{BB962C8B-B14F-4D97-AF65-F5344CB8AC3E}">
        <p14:creationId xmlns:p14="http://schemas.microsoft.com/office/powerpoint/2010/main" val="28164169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Analytics Overview</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4976" y="1524000"/>
            <a:ext cx="5827824" cy="480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3540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Big Data Analytics</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959248"/>
            <a:ext cx="4800600" cy="200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r>
              <a:rPr lang="en-US" sz="3600" dirty="0" smtClean="0"/>
              <a:t>Big Data?</a:t>
            </a:r>
          </a:p>
          <a:p>
            <a:pPr lvl="1"/>
            <a:r>
              <a:rPr lang="en-US" sz="3200" dirty="0" smtClean="0"/>
              <a:t>Not just big!</a:t>
            </a:r>
          </a:p>
          <a:p>
            <a:pPr lvl="1"/>
            <a:r>
              <a:rPr lang="en-US" sz="3200" dirty="0" smtClean="0"/>
              <a:t>Volume </a:t>
            </a:r>
          </a:p>
          <a:p>
            <a:pPr lvl="1"/>
            <a:r>
              <a:rPr lang="en-US" sz="3200" dirty="0" smtClean="0"/>
              <a:t>Variety</a:t>
            </a:r>
          </a:p>
          <a:p>
            <a:pPr lvl="1"/>
            <a:r>
              <a:rPr lang="en-US" sz="3200" dirty="0" smtClean="0"/>
              <a:t>Velocity</a:t>
            </a:r>
          </a:p>
          <a:p>
            <a:r>
              <a:rPr lang="en-US" sz="3600" dirty="0" smtClean="0"/>
              <a:t>More of Big Data and related analytics tools and techniques are covered in Chapter 13.</a:t>
            </a:r>
            <a:endParaRPr lang="en-US" sz="3600" dirty="0"/>
          </a:p>
        </p:txBody>
      </p:sp>
    </p:spTree>
    <p:extLst>
      <p:ext uri="{BB962C8B-B14F-4D97-AF65-F5344CB8AC3E}">
        <p14:creationId xmlns:p14="http://schemas.microsoft.com/office/powerpoint/2010/main" val="37572107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1620" name="Object 2"/>
          <p:cNvGraphicFramePr>
            <a:graphicFrameLocks/>
          </p:cNvGraphicFramePr>
          <p:nvPr/>
        </p:nvGraphicFramePr>
        <p:xfrm>
          <a:off x="1447800" y="304800"/>
          <a:ext cx="5638800" cy="4191000"/>
        </p:xfrm>
        <a:graphic>
          <a:graphicData uri="http://schemas.openxmlformats.org/presentationml/2006/ole">
            <mc:AlternateContent xmlns:mc="http://schemas.openxmlformats.org/markup-compatibility/2006">
              <mc:Choice xmlns:v="urn:schemas-microsoft-com:vml" Requires="v">
                <p:oleObj spid="_x0000_s1034" name="Clip" r:id="rId3" imgW="7833665" imgH="7839151" progId="MS_ClipArt_Gallery.2">
                  <p:embed/>
                </p:oleObj>
              </mc:Choice>
              <mc:Fallback>
                <p:oleObj name="Clip" r:id="rId3" imgW="7833665" imgH="7839151"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04800"/>
                        <a:ext cx="5638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4915" name="Rectangle 3"/>
          <p:cNvSpPr>
            <a:spLocks noChangeArrowheads="1"/>
          </p:cNvSpPr>
          <p:nvPr/>
        </p:nvSpPr>
        <p:spPr bwMode="auto">
          <a:xfrm>
            <a:off x="381000" y="4953000"/>
            <a:ext cx="8077200" cy="1219200"/>
          </a:xfrm>
          <a:prstGeom prst="rect">
            <a:avLst/>
          </a:prstGeom>
          <a:noFill/>
          <a:ln w="9525">
            <a:noFill/>
            <a:miter lim="800000"/>
            <a:headEnd/>
            <a:tailEnd/>
          </a:ln>
          <a:effectLst/>
        </p:spPr>
        <p:txBody>
          <a:bodyPr lIns="92075" tIns="46038" rIns="92075" bIns="46038"/>
          <a:lstStyle/>
          <a:p>
            <a:pPr marL="342900" indent="-342900" algn="ctr" eaLnBrk="1" hangingPunct="1">
              <a:lnSpc>
                <a:spcPct val="90000"/>
              </a:lnSpc>
              <a:spcBef>
                <a:spcPct val="20000"/>
              </a:spcBef>
              <a:buClr>
                <a:srgbClr val="CCFF33"/>
              </a:buClr>
              <a:buSzPct val="70000"/>
              <a:buFont typeface="Wingdings" pitchFamily="2" charset="2"/>
              <a:buNone/>
              <a:defRPr/>
            </a:pPr>
            <a:r>
              <a:rPr lang="en-US" sz="8000" b="0" dirty="0">
                <a:solidFill>
                  <a:schemeClr val="hlink"/>
                </a:solidFill>
                <a:effectLst>
                  <a:outerShdw blurRad="38100" dist="38100" dir="2700000" algn="tl">
                    <a:srgbClr val="FFFFFF"/>
                  </a:outerShdw>
                </a:effectLst>
                <a:latin typeface="Arial" charset="0"/>
              </a:rPr>
              <a:t>Thank you !!!</a:t>
            </a:r>
            <a:endParaRPr lang="en-US" sz="1800" b="0" dirty="0">
              <a:solidFill>
                <a:schemeClr val="tx1"/>
              </a:solidFill>
              <a:latin typeface="Arial" charset="0"/>
            </a:endParaRPr>
          </a:p>
        </p:txBody>
      </p:sp>
    </p:spTree>
    <p:extLst>
      <p:ext uri="{BB962C8B-B14F-4D97-AF65-F5344CB8AC3E}">
        <p14:creationId xmlns:p14="http://schemas.microsoft.com/office/powerpoint/2010/main" val="4255926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D74435B-1613-9CFC-9301-9542EE36A98D}"/>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A4248F48-BE05-8261-6BBE-73DA63939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6550"/>
            <a:ext cx="9144000" cy="5752850"/>
          </a:xfrm>
          <a:prstGeom prst="rect">
            <a:avLst/>
          </a:prstGeom>
        </p:spPr>
      </p:pic>
    </p:spTree>
    <p:extLst>
      <p:ext uri="{BB962C8B-B14F-4D97-AF65-F5344CB8AC3E}">
        <p14:creationId xmlns:p14="http://schemas.microsoft.com/office/powerpoint/2010/main" val="2423469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102BCE6-115B-7D6C-F519-8BB5F0E68074}"/>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8E24B573-B5B7-EB48-3B3C-CCE0AC040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2040"/>
            <a:ext cx="9144000" cy="5909760"/>
          </a:xfrm>
          <a:prstGeom prst="rect">
            <a:avLst/>
          </a:prstGeom>
        </p:spPr>
      </p:pic>
    </p:spTree>
    <p:extLst>
      <p:ext uri="{BB962C8B-B14F-4D97-AF65-F5344CB8AC3E}">
        <p14:creationId xmlns:p14="http://schemas.microsoft.com/office/powerpoint/2010/main" val="3051472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30AA712-2E7C-6675-709E-E2F2818A18D2}"/>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2B2D56F4-FAB7-EC92-9364-9B1CD1CE6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9433"/>
            <a:ext cx="9144000" cy="5826167"/>
          </a:xfrm>
          <a:prstGeom prst="rect">
            <a:avLst/>
          </a:prstGeom>
        </p:spPr>
      </p:pic>
    </p:spTree>
    <p:extLst>
      <p:ext uri="{BB962C8B-B14F-4D97-AF65-F5344CB8AC3E}">
        <p14:creationId xmlns:p14="http://schemas.microsoft.com/office/powerpoint/2010/main" val="3396736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6F082D2-F0BD-E4B3-B90A-518FB8865CEC}"/>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7498824D-9B87-0331-94B1-5FC3668F1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9560"/>
            <a:ext cx="9144000" cy="5826040"/>
          </a:xfrm>
          <a:prstGeom prst="rect">
            <a:avLst/>
          </a:prstGeom>
        </p:spPr>
      </p:pic>
    </p:spTree>
    <p:extLst>
      <p:ext uri="{BB962C8B-B14F-4D97-AF65-F5344CB8AC3E}">
        <p14:creationId xmlns:p14="http://schemas.microsoft.com/office/powerpoint/2010/main" val="2302532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D3C133B-A9E9-63ED-3634-0739D0CCC457}"/>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639F5A72-4459-164D-2666-796EF3380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9784"/>
            <a:ext cx="9144000" cy="5912016"/>
          </a:xfrm>
          <a:prstGeom prst="rect">
            <a:avLst/>
          </a:prstGeom>
        </p:spPr>
      </p:pic>
    </p:spTree>
    <p:extLst>
      <p:ext uri="{BB962C8B-B14F-4D97-AF65-F5344CB8AC3E}">
        <p14:creationId xmlns:p14="http://schemas.microsoft.com/office/powerpoint/2010/main" val="2244341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SU_PPTemplate">
  <a:themeElements>
    <a:clrScheme name="OSU_PP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SU_PP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OSU_PP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SU_PP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SU_PP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SU_PP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SU_PP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SU_PP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SU_PP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4463</TotalTime>
  <Words>856</Words>
  <Application>Microsoft Office PowerPoint</Application>
  <PresentationFormat>عرض على الشاشة (3:4)‏</PresentationFormat>
  <Paragraphs>156</Paragraphs>
  <Slides>42</Slides>
  <Notes>18</Notes>
  <HiddenSlides>0</HiddenSlides>
  <MMClips>0</MMClips>
  <ScaleCrop>false</ScaleCrop>
  <HeadingPairs>
    <vt:vector size="8" baseType="variant">
      <vt:variant>
        <vt:lpstr>الخطوط المستخدمة</vt:lpstr>
      </vt:variant>
      <vt:variant>
        <vt:i4>5</vt:i4>
      </vt:variant>
      <vt:variant>
        <vt:lpstr>نسق</vt:lpstr>
      </vt:variant>
      <vt:variant>
        <vt:i4>1</vt:i4>
      </vt:variant>
      <vt:variant>
        <vt:lpstr>خوادم OLE مضمنة</vt:lpstr>
      </vt:variant>
      <vt:variant>
        <vt:i4>1</vt:i4>
      </vt:variant>
      <vt:variant>
        <vt:lpstr>عناوين الشرائح</vt:lpstr>
      </vt:variant>
      <vt:variant>
        <vt:i4>42</vt:i4>
      </vt:variant>
    </vt:vector>
  </HeadingPairs>
  <TitlesOfParts>
    <vt:vector size="49" baseType="lpstr">
      <vt:lpstr>Arial</vt:lpstr>
      <vt:lpstr>Symbol</vt:lpstr>
      <vt:lpstr>Tahoma</vt:lpstr>
      <vt:lpstr>Times New Roman</vt:lpstr>
      <vt:lpstr>Wingdings</vt:lpstr>
      <vt:lpstr>OSU_PPTemplate</vt:lpstr>
      <vt:lpstr>Clip</vt:lpstr>
      <vt:lpstr> Special Topics in  AI  PART 7  Business Intelligence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Changing Business Environment &amp; Computerized Decision Support</vt:lpstr>
      <vt:lpstr>Business Pressures–Responses–Support Model</vt:lpstr>
      <vt:lpstr>The Business Environment </vt:lpstr>
      <vt:lpstr>Business Environment Factors</vt:lpstr>
      <vt:lpstr>Organizational Responses</vt:lpstr>
      <vt:lpstr>Closing the Strategy Gap </vt:lpstr>
      <vt:lpstr>Managerial Decision Making</vt:lpstr>
      <vt:lpstr>Decision-Making Process</vt:lpstr>
      <vt:lpstr>Information Systems Support  for Decision Making</vt:lpstr>
      <vt:lpstr>An Early Decision Support Framework    (by Gory and Scott-Morten, 1971)</vt:lpstr>
      <vt:lpstr>An Early Decision Support Framework </vt:lpstr>
      <vt:lpstr>The Concept of DSS</vt:lpstr>
      <vt:lpstr>A Framework for  Business Intelligence (BI) </vt:lpstr>
      <vt:lpstr>Definition of BI</vt:lpstr>
      <vt:lpstr>A Brief History of BI</vt:lpstr>
      <vt:lpstr>The Evolution of BI Capabilities</vt:lpstr>
      <vt:lpstr>The Architecture of BI</vt:lpstr>
      <vt:lpstr>A High-Level Architecture of BI</vt:lpstr>
      <vt:lpstr>Business Value of BI Analytical Applications</vt:lpstr>
      <vt:lpstr>Analytics Overview</vt:lpstr>
      <vt:lpstr>Analytics Overview</vt:lpstr>
      <vt:lpstr>Introduction to Big Data Analytics</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DSS Chapter 1</dc:title>
  <dc:creator>Dursun Delen</dc:creator>
  <cp:lastModifiedBy>Admin~</cp:lastModifiedBy>
  <cp:revision>202</cp:revision>
  <cp:lastPrinted>2000-12-01T14:01:59Z</cp:lastPrinted>
  <dcterms:created xsi:type="dcterms:W3CDTF">1998-03-18T21:58:50Z</dcterms:created>
  <dcterms:modified xsi:type="dcterms:W3CDTF">2025-11-02T06:52:05Z</dcterms:modified>
</cp:coreProperties>
</file>