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6"/>
  </p:notesMasterIdLst>
  <p:sldIdLst>
    <p:sldId id="345" r:id="rId3"/>
    <p:sldId id="256" r:id="rId4"/>
    <p:sldId id="279" r:id="rId5"/>
    <p:sldId id="307" r:id="rId6"/>
    <p:sldId id="308" r:id="rId7"/>
    <p:sldId id="337" r:id="rId8"/>
    <p:sldId id="338" r:id="rId9"/>
    <p:sldId id="339" r:id="rId10"/>
    <p:sldId id="340" r:id="rId11"/>
    <p:sldId id="341" r:id="rId12"/>
    <p:sldId id="342" r:id="rId13"/>
    <p:sldId id="343" r:id="rId14"/>
    <p:sldId id="336" r:id="rId15"/>
    <p:sldId id="344" r:id="rId16"/>
    <p:sldId id="310" r:id="rId17"/>
    <p:sldId id="312" r:id="rId18"/>
    <p:sldId id="311" r:id="rId19"/>
    <p:sldId id="347" r:id="rId20"/>
    <p:sldId id="348" r:id="rId21"/>
    <p:sldId id="349" r:id="rId22"/>
    <p:sldId id="350" r:id="rId23"/>
    <p:sldId id="351" r:id="rId24"/>
    <p:sldId id="352" r:id="rId25"/>
    <p:sldId id="353" r:id="rId26"/>
    <p:sldId id="354" r:id="rId27"/>
    <p:sldId id="355" r:id="rId28"/>
    <p:sldId id="356" r:id="rId29"/>
    <p:sldId id="313" r:id="rId30"/>
    <p:sldId id="314" r:id="rId31"/>
    <p:sldId id="315" r:id="rId32"/>
    <p:sldId id="316" r:id="rId33"/>
    <p:sldId id="317" r:id="rId34"/>
    <p:sldId id="321" r:id="rId35"/>
    <p:sldId id="323" r:id="rId36"/>
    <p:sldId id="324" r:id="rId37"/>
    <p:sldId id="325" r:id="rId38"/>
    <p:sldId id="327" r:id="rId39"/>
    <p:sldId id="328" r:id="rId40"/>
    <p:sldId id="329" r:id="rId41"/>
    <p:sldId id="330" r:id="rId42"/>
    <p:sldId id="331" r:id="rId43"/>
    <p:sldId id="332" r:id="rId44"/>
    <p:sldId id="346" r:id="rId4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00"/>
    <a:srgbClr val="B3B30D"/>
    <a:srgbClr val="008000"/>
    <a:srgbClr val="096713"/>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610" autoAdjust="0"/>
    <p:restoredTop sz="95596" autoAdjust="0"/>
  </p:normalViewPr>
  <p:slideViewPr>
    <p:cSldViewPr>
      <p:cViewPr varScale="1">
        <p:scale>
          <a:sx n="75" d="100"/>
          <a:sy n="75" d="100"/>
        </p:scale>
        <p:origin x="33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ar-SA"/>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ar-SA"/>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ar-SA"/>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57FE97F-CC77-4F77-A0B0-150698603699}" type="slidenum">
              <a:rPr lang="en-US" altLang="ar-SA"/>
              <a:pPr/>
              <a:t>‹#›</a:t>
            </a:fld>
            <a:endParaRPr lang="en-US" altLang="ar-SA"/>
          </a:p>
        </p:txBody>
      </p:sp>
    </p:spTree>
    <p:extLst>
      <p:ext uri="{BB962C8B-B14F-4D97-AF65-F5344CB8AC3E}">
        <p14:creationId xmlns:p14="http://schemas.microsoft.com/office/powerpoint/2010/main" val="41160254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FC96B256-3822-42A0-BC8F-01CDB57193CF}" type="slidenum">
              <a:rPr lang="ar-YE" smtClean="0">
                <a:latin typeface="Times New Roman" panose="02020603050405020304" pitchFamily="18" charset="0"/>
              </a:rPr>
              <a:pPr algn="l">
                <a:spcBef>
                  <a:spcPct val="0"/>
                </a:spcBef>
              </a:pPr>
              <a:t>1</a:t>
            </a:fld>
            <a:endParaRPr lang="en-US" smtClean="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144588" y="685800"/>
            <a:ext cx="4572000"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YE" smtClean="0">
              <a:latin typeface="Times New Roman" panose="02020603050405020304" pitchFamily="18" charset="0"/>
            </a:endParaRPr>
          </a:p>
        </p:txBody>
      </p:sp>
    </p:spTree>
    <p:extLst>
      <p:ext uri="{BB962C8B-B14F-4D97-AF65-F5344CB8AC3E}">
        <p14:creationId xmlns:p14="http://schemas.microsoft.com/office/powerpoint/2010/main" val="89208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17</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427044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18</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390779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19</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213907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20</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105116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21</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262165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22</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286989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23</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507236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24</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249511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25</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402335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26</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316188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3CAFB-73C4-4908-91C0-FBC2BE56EFF4}" type="slidenum">
              <a:rPr lang="en-US" altLang="ar-SA"/>
              <a:pPr/>
              <a:t>2</a:t>
            </a:fld>
            <a:endParaRPr lang="en-US" altLang="ar-SA"/>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3200273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28</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330805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29</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dirty="0"/>
          </a:p>
        </p:txBody>
      </p:sp>
    </p:spTree>
    <p:extLst>
      <p:ext uri="{BB962C8B-B14F-4D97-AF65-F5344CB8AC3E}">
        <p14:creationId xmlns:p14="http://schemas.microsoft.com/office/powerpoint/2010/main" val="2832098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30</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2923400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31</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196520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32</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564206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33</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957332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34</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3816828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35</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438759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36</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2937685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37</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338414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771199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38</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24712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39</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623681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40</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51990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41</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4224087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42</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249387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4</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19005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5</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90621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13</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29492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14</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1370377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15</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363247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16</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extLst>
      <p:ext uri="{BB962C8B-B14F-4D97-AF65-F5344CB8AC3E}">
        <p14:creationId xmlns:p14="http://schemas.microsoft.com/office/powerpoint/2010/main" val="747519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7650" y="114300"/>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200"/>
            </a:lvl1pPr>
          </a:lstStyle>
          <a:p>
            <a:pPr lvl="0"/>
            <a:r>
              <a:rPr lang="en-US" altLang="ar-SA" noProof="0" smtClean="0"/>
              <a:t>Click to edit Master title style</a:t>
            </a:r>
          </a:p>
        </p:txBody>
      </p:sp>
      <p:sp>
        <p:nvSpPr>
          <p:cNvPr id="3075" name="Rectangle 3"/>
          <p:cNvSpPr>
            <a:spLocks noGrp="1" noChangeArrowheads="1"/>
          </p:cNvSpPr>
          <p:nvPr>
            <p:ph type="subTitle" idx="1"/>
          </p:nvPr>
        </p:nvSpPr>
        <p:spPr>
          <a:xfrm>
            <a:off x="247650" y="800100"/>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000"/>
            </a:lvl1pPr>
          </a:lstStyle>
          <a:p>
            <a:pPr lvl="0"/>
            <a:r>
              <a:rPr lang="en-US" altLang="ar-SA"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43651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219075"/>
            <a:ext cx="2182812" cy="5343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228600" y="219075"/>
            <a:ext cx="6399213" cy="5343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50316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19075"/>
            <a:ext cx="8734425" cy="5343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24104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7650" y="114300"/>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200"/>
            </a:lvl1pPr>
          </a:lstStyle>
          <a:p>
            <a:pPr lvl="0"/>
            <a:r>
              <a:rPr lang="en-US" altLang="ar-SA" noProof="0" smtClean="0"/>
              <a:t>Click to edit Master title style</a:t>
            </a:r>
          </a:p>
        </p:txBody>
      </p:sp>
      <p:sp>
        <p:nvSpPr>
          <p:cNvPr id="3075" name="Rectangle 3"/>
          <p:cNvSpPr>
            <a:spLocks noGrp="1" noChangeArrowheads="1"/>
          </p:cNvSpPr>
          <p:nvPr>
            <p:ph type="subTitle" idx="1"/>
          </p:nvPr>
        </p:nvSpPr>
        <p:spPr>
          <a:xfrm>
            <a:off x="247650" y="800100"/>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000"/>
            </a:lvl1pPr>
          </a:lstStyle>
          <a:p>
            <a:pPr lvl="0"/>
            <a:r>
              <a:rPr lang="en-US" altLang="ar-SA" noProof="0" smtClean="0"/>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91173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81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952500" y="1295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86300" y="1295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780232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371175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Tree>
    <p:extLst>
      <p:ext uri="{BB962C8B-B14F-4D97-AF65-F5344CB8AC3E}">
        <p14:creationId xmlns:p14="http://schemas.microsoft.com/office/powerpoint/2010/main" val="371134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35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911733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3179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241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436517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219075"/>
            <a:ext cx="2182812" cy="5343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228600" y="219075"/>
            <a:ext cx="6399213" cy="5343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503160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19075"/>
            <a:ext cx="8734425" cy="5343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24104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8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952500" y="1295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86300" y="1295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78023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37117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Tree>
    <p:extLst>
      <p:ext uri="{BB962C8B-B14F-4D97-AF65-F5344CB8AC3E}">
        <p14:creationId xmlns:p14="http://schemas.microsoft.com/office/powerpoint/2010/main" val="371134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35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317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241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19075"/>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Rectangle 3"/>
          <p:cNvSpPr>
            <a:spLocks noGrp="1" noChangeArrowheads="1"/>
          </p:cNvSpPr>
          <p:nvPr>
            <p:ph type="body" idx="1"/>
          </p:nvPr>
        </p:nvSpPr>
        <p:spPr bwMode="auto">
          <a:xfrm>
            <a:off x="952500" y="12954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1" eaLnBrk="1" fontAlgn="base" hangingPunct="1">
        <a:spcBef>
          <a:spcPct val="0"/>
        </a:spcBef>
        <a:spcAft>
          <a:spcPct val="0"/>
        </a:spcAft>
        <a:defRPr sz="4400">
          <a:solidFill>
            <a:schemeClr val="bg2"/>
          </a:solidFill>
          <a:latin typeface="+mj-lt"/>
          <a:ea typeface="+mj-ea"/>
          <a:cs typeface="+mj-cs"/>
        </a:defRPr>
      </a:lvl1pPr>
      <a:lvl2pPr algn="l" rtl="1" eaLnBrk="1" fontAlgn="base" hangingPunct="1">
        <a:spcBef>
          <a:spcPct val="0"/>
        </a:spcBef>
        <a:spcAft>
          <a:spcPct val="0"/>
        </a:spcAft>
        <a:defRPr sz="4400">
          <a:solidFill>
            <a:schemeClr val="bg2"/>
          </a:solidFill>
          <a:latin typeface="Microsoft Sans Serif" pitchFamily="34" charset="0"/>
        </a:defRPr>
      </a:lvl2pPr>
      <a:lvl3pPr algn="l" rtl="1" eaLnBrk="1" fontAlgn="base" hangingPunct="1">
        <a:spcBef>
          <a:spcPct val="0"/>
        </a:spcBef>
        <a:spcAft>
          <a:spcPct val="0"/>
        </a:spcAft>
        <a:defRPr sz="4400">
          <a:solidFill>
            <a:schemeClr val="bg2"/>
          </a:solidFill>
          <a:latin typeface="Microsoft Sans Serif" pitchFamily="34" charset="0"/>
        </a:defRPr>
      </a:lvl3pPr>
      <a:lvl4pPr algn="l" rtl="1" eaLnBrk="1" fontAlgn="base" hangingPunct="1">
        <a:spcBef>
          <a:spcPct val="0"/>
        </a:spcBef>
        <a:spcAft>
          <a:spcPct val="0"/>
        </a:spcAft>
        <a:defRPr sz="4400">
          <a:solidFill>
            <a:schemeClr val="bg2"/>
          </a:solidFill>
          <a:latin typeface="Microsoft Sans Serif" pitchFamily="34" charset="0"/>
        </a:defRPr>
      </a:lvl4pPr>
      <a:lvl5pPr algn="l" rtl="1" eaLnBrk="1" fontAlgn="base" hangingPunct="1">
        <a:spcBef>
          <a:spcPct val="0"/>
        </a:spcBef>
        <a:spcAft>
          <a:spcPct val="0"/>
        </a:spcAft>
        <a:defRPr sz="4400">
          <a:solidFill>
            <a:schemeClr val="bg2"/>
          </a:solidFill>
          <a:latin typeface="Microsoft Sans Serif" pitchFamily="34" charset="0"/>
        </a:defRPr>
      </a:lvl5pPr>
      <a:lvl6pPr marL="457200" algn="l" rtl="1" eaLnBrk="1" fontAlgn="base" hangingPunct="1">
        <a:spcBef>
          <a:spcPct val="0"/>
        </a:spcBef>
        <a:spcAft>
          <a:spcPct val="0"/>
        </a:spcAft>
        <a:defRPr sz="4400">
          <a:solidFill>
            <a:schemeClr val="bg2"/>
          </a:solidFill>
          <a:latin typeface="Microsoft Sans Serif" pitchFamily="34" charset="0"/>
        </a:defRPr>
      </a:lvl6pPr>
      <a:lvl7pPr marL="914400" algn="l" rtl="1" eaLnBrk="1" fontAlgn="base" hangingPunct="1">
        <a:spcBef>
          <a:spcPct val="0"/>
        </a:spcBef>
        <a:spcAft>
          <a:spcPct val="0"/>
        </a:spcAft>
        <a:defRPr sz="4400">
          <a:solidFill>
            <a:schemeClr val="bg2"/>
          </a:solidFill>
          <a:latin typeface="Microsoft Sans Serif" pitchFamily="34" charset="0"/>
        </a:defRPr>
      </a:lvl7pPr>
      <a:lvl8pPr marL="1371600" algn="l" rtl="1" eaLnBrk="1" fontAlgn="base" hangingPunct="1">
        <a:spcBef>
          <a:spcPct val="0"/>
        </a:spcBef>
        <a:spcAft>
          <a:spcPct val="0"/>
        </a:spcAft>
        <a:defRPr sz="4400">
          <a:solidFill>
            <a:schemeClr val="bg2"/>
          </a:solidFill>
          <a:latin typeface="Microsoft Sans Serif" pitchFamily="34" charset="0"/>
        </a:defRPr>
      </a:lvl8pPr>
      <a:lvl9pPr marL="1828800" algn="l" rtl="1" eaLnBrk="1" fontAlgn="base" hangingPunct="1">
        <a:spcBef>
          <a:spcPct val="0"/>
        </a:spcBef>
        <a:spcAft>
          <a:spcPct val="0"/>
        </a:spcAft>
        <a:defRPr sz="4400">
          <a:solidFill>
            <a:schemeClr val="bg2"/>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bg2"/>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2"/>
          </a:solidFill>
          <a:latin typeface="+mn-lt"/>
        </a:defRPr>
      </a:lvl2pPr>
      <a:lvl3pPr marL="1143000" indent="-228600" algn="r" rtl="1" eaLnBrk="1" fontAlgn="base" hangingPunct="1">
        <a:spcBef>
          <a:spcPct val="20000"/>
        </a:spcBef>
        <a:spcAft>
          <a:spcPct val="0"/>
        </a:spcAft>
        <a:buChar char="•"/>
        <a:defRPr sz="2400">
          <a:solidFill>
            <a:schemeClr val="bg2"/>
          </a:solidFill>
          <a:latin typeface="+mn-lt"/>
        </a:defRPr>
      </a:lvl3pPr>
      <a:lvl4pPr marL="1600200" indent="-228600" algn="r" rtl="1" eaLnBrk="1" fontAlgn="base" hangingPunct="1">
        <a:spcBef>
          <a:spcPct val="20000"/>
        </a:spcBef>
        <a:spcAft>
          <a:spcPct val="0"/>
        </a:spcAft>
        <a:buChar char="–"/>
        <a:defRPr sz="2000">
          <a:solidFill>
            <a:schemeClr val="bg2"/>
          </a:solidFill>
          <a:latin typeface="+mn-lt"/>
        </a:defRPr>
      </a:lvl4pPr>
      <a:lvl5pPr marL="2057400" indent="-228600" algn="r" rtl="1" eaLnBrk="1" fontAlgn="base" hangingPunct="1">
        <a:spcBef>
          <a:spcPct val="20000"/>
        </a:spcBef>
        <a:spcAft>
          <a:spcPct val="0"/>
        </a:spcAft>
        <a:buChar char="»"/>
        <a:defRPr sz="2000">
          <a:solidFill>
            <a:schemeClr val="bg2"/>
          </a:solidFill>
          <a:latin typeface="+mn-lt"/>
        </a:defRPr>
      </a:lvl5pPr>
      <a:lvl6pPr marL="2514600" indent="-228600" algn="r" rtl="1" eaLnBrk="1" fontAlgn="base" hangingPunct="1">
        <a:spcBef>
          <a:spcPct val="20000"/>
        </a:spcBef>
        <a:spcAft>
          <a:spcPct val="0"/>
        </a:spcAft>
        <a:buChar char="»"/>
        <a:defRPr sz="2000">
          <a:solidFill>
            <a:schemeClr val="bg2"/>
          </a:solidFill>
          <a:latin typeface="+mn-lt"/>
        </a:defRPr>
      </a:lvl6pPr>
      <a:lvl7pPr marL="2971800" indent="-228600" algn="r" rtl="1" eaLnBrk="1" fontAlgn="base" hangingPunct="1">
        <a:spcBef>
          <a:spcPct val="20000"/>
        </a:spcBef>
        <a:spcAft>
          <a:spcPct val="0"/>
        </a:spcAft>
        <a:buChar char="»"/>
        <a:defRPr sz="2000">
          <a:solidFill>
            <a:schemeClr val="bg2"/>
          </a:solidFill>
          <a:latin typeface="+mn-lt"/>
        </a:defRPr>
      </a:lvl7pPr>
      <a:lvl8pPr marL="3429000" indent="-228600" algn="r" rtl="1" eaLnBrk="1" fontAlgn="base" hangingPunct="1">
        <a:spcBef>
          <a:spcPct val="20000"/>
        </a:spcBef>
        <a:spcAft>
          <a:spcPct val="0"/>
        </a:spcAft>
        <a:buChar char="»"/>
        <a:defRPr sz="2000">
          <a:solidFill>
            <a:schemeClr val="bg2"/>
          </a:solidFill>
          <a:latin typeface="+mn-lt"/>
        </a:defRPr>
      </a:lvl8pPr>
      <a:lvl9pPr marL="3886200" indent="-228600" algn="r" rtl="1" eaLnBrk="1" fontAlgn="base" hangingPunct="1">
        <a:spcBef>
          <a:spcPct val="20000"/>
        </a:spcBef>
        <a:spcAft>
          <a:spcPct val="0"/>
        </a:spcAft>
        <a:buChar char="»"/>
        <a:defRPr sz="2000">
          <a:solidFill>
            <a:schemeClr val="bg2"/>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19075"/>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Rectangle 3"/>
          <p:cNvSpPr>
            <a:spLocks noGrp="1" noChangeArrowheads="1"/>
          </p:cNvSpPr>
          <p:nvPr>
            <p:ph type="body" idx="1"/>
          </p:nvPr>
        </p:nvSpPr>
        <p:spPr bwMode="auto">
          <a:xfrm>
            <a:off x="952500" y="12954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rtl="1" eaLnBrk="1" fontAlgn="base" hangingPunct="1">
        <a:spcBef>
          <a:spcPct val="0"/>
        </a:spcBef>
        <a:spcAft>
          <a:spcPct val="0"/>
        </a:spcAft>
        <a:defRPr sz="4400">
          <a:solidFill>
            <a:schemeClr val="bg2"/>
          </a:solidFill>
          <a:latin typeface="+mj-lt"/>
          <a:ea typeface="+mj-ea"/>
          <a:cs typeface="+mj-cs"/>
        </a:defRPr>
      </a:lvl1pPr>
      <a:lvl2pPr algn="l" rtl="1" eaLnBrk="1" fontAlgn="base" hangingPunct="1">
        <a:spcBef>
          <a:spcPct val="0"/>
        </a:spcBef>
        <a:spcAft>
          <a:spcPct val="0"/>
        </a:spcAft>
        <a:defRPr sz="4400">
          <a:solidFill>
            <a:schemeClr val="bg2"/>
          </a:solidFill>
          <a:latin typeface="Microsoft Sans Serif" pitchFamily="34" charset="0"/>
        </a:defRPr>
      </a:lvl2pPr>
      <a:lvl3pPr algn="l" rtl="1" eaLnBrk="1" fontAlgn="base" hangingPunct="1">
        <a:spcBef>
          <a:spcPct val="0"/>
        </a:spcBef>
        <a:spcAft>
          <a:spcPct val="0"/>
        </a:spcAft>
        <a:defRPr sz="4400">
          <a:solidFill>
            <a:schemeClr val="bg2"/>
          </a:solidFill>
          <a:latin typeface="Microsoft Sans Serif" pitchFamily="34" charset="0"/>
        </a:defRPr>
      </a:lvl3pPr>
      <a:lvl4pPr algn="l" rtl="1" eaLnBrk="1" fontAlgn="base" hangingPunct="1">
        <a:spcBef>
          <a:spcPct val="0"/>
        </a:spcBef>
        <a:spcAft>
          <a:spcPct val="0"/>
        </a:spcAft>
        <a:defRPr sz="4400">
          <a:solidFill>
            <a:schemeClr val="bg2"/>
          </a:solidFill>
          <a:latin typeface="Microsoft Sans Serif" pitchFamily="34" charset="0"/>
        </a:defRPr>
      </a:lvl4pPr>
      <a:lvl5pPr algn="l" rtl="1" eaLnBrk="1" fontAlgn="base" hangingPunct="1">
        <a:spcBef>
          <a:spcPct val="0"/>
        </a:spcBef>
        <a:spcAft>
          <a:spcPct val="0"/>
        </a:spcAft>
        <a:defRPr sz="4400">
          <a:solidFill>
            <a:schemeClr val="bg2"/>
          </a:solidFill>
          <a:latin typeface="Microsoft Sans Serif" pitchFamily="34" charset="0"/>
        </a:defRPr>
      </a:lvl5pPr>
      <a:lvl6pPr marL="457200" algn="l" rtl="1" eaLnBrk="1" fontAlgn="base" hangingPunct="1">
        <a:spcBef>
          <a:spcPct val="0"/>
        </a:spcBef>
        <a:spcAft>
          <a:spcPct val="0"/>
        </a:spcAft>
        <a:defRPr sz="4400">
          <a:solidFill>
            <a:schemeClr val="bg2"/>
          </a:solidFill>
          <a:latin typeface="Microsoft Sans Serif" pitchFamily="34" charset="0"/>
        </a:defRPr>
      </a:lvl6pPr>
      <a:lvl7pPr marL="914400" algn="l" rtl="1" eaLnBrk="1" fontAlgn="base" hangingPunct="1">
        <a:spcBef>
          <a:spcPct val="0"/>
        </a:spcBef>
        <a:spcAft>
          <a:spcPct val="0"/>
        </a:spcAft>
        <a:defRPr sz="4400">
          <a:solidFill>
            <a:schemeClr val="bg2"/>
          </a:solidFill>
          <a:latin typeface="Microsoft Sans Serif" pitchFamily="34" charset="0"/>
        </a:defRPr>
      </a:lvl7pPr>
      <a:lvl8pPr marL="1371600" algn="l" rtl="1" eaLnBrk="1" fontAlgn="base" hangingPunct="1">
        <a:spcBef>
          <a:spcPct val="0"/>
        </a:spcBef>
        <a:spcAft>
          <a:spcPct val="0"/>
        </a:spcAft>
        <a:defRPr sz="4400">
          <a:solidFill>
            <a:schemeClr val="bg2"/>
          </a:solidFill>
          <a:latin typeface="Microsoft Sans Serif" pitchFamily="34" charset="0"/>
        </a:defRPr>
      </a:lvl8pPr>
      <a:lvl9pPr marL="1828800" algn="l" rtl="1" eaLnBrk="1" fontAlgn="base" hangingPunct="1">
        <a:spcBef>
          <a:spcPct val="0"/>
        </a:spcBef>
        <a:spcAft>
          <a:spcPct val="0"/>
        </a:spcAft>
        <a:defRPr sz="4400">
          <a:solidFill>
            <a:schemeClr val="bg2"/>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bg2"/>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2"/>
          </a:solidFill>
          <a:latin typeface="+mn-lt"/>
        </a:defRPr>
      </a:lvl2pPr>
      <a:lvl3pPr marL="1143000" indent="-228600" algn="r" rtl="1" eaLnBrk="1" fontAlgn="base" hangingPunct="1">
        <a:spcBef>
          <a:spcPct val="20000"/>
        </a:spcBef>
        <a:spcAft>
          <a:spcPct val="0"/>
        </a:spcAft>
        <a:buChar char="•"/>
        <a:defRPr sz="2400">
          <a:solidFill>
            <a:schemeClr val="bg2"/>
          </a:solidFill>
          <a:latin typeface="+mn-lt"/>
        </a:defRPr>
      </a:lvl3pPr>
      <a:lvl4pPr marL="1600200" indent="-228600" algn="r" rtl="1" eaLnBrk="1" fontAlgn="base" hangingPunct="1">
        <a:spcBef>
          <a:spcPct val="20000"/>
        </a:spcBef>
        <a:spcAft>
          <a:spcPct val="0"/>
        </a:spcAft>
        <a:buChar char="–"/>
        <a:defRPr sz="2000">
          <a:solidFill>
            <a:schemeClr val="bg2"/>
          </a:solidFill>
          <a:latin typeface="+mn-lt"/>
        </a:defRPr>
      </a:lvl4pPr>
      <a:lvl5pPr marL="2057400" indent="-228600" algn="r" rtl="1" eaLnBrk="1" fontAlgn="base" hangingPunct="1">
        <a:spcBef>
          <a:spcPct val="20000"/>
        </a:spcBef>
        <a:spcAft>
          <a:spcPct val="0"/>
        </a:spcAft>
        <a:buChar char="»"/>
        <a:defRPr sz="2000">
          <a:solidFill>
            <a:schemeClr val="bg2"/>
          </a:solidFill>
          <a:latin typeface="+mn-lt"/>
        </a:defRPr>
      </a:lvl5pPr>
      <a:lvl6pPr marL="2514600" indent="-228600" algn="r" rtl="1" eaLnBrk="1" fontAlgn="base" hangingPunct="1">
        <a:spcBef>
          <a:spcPct val="20000"/>
        </a:spcBef>
        <a:spcAft>
          <a:spcPct val="0"/>
        </a:spcAft>
        <a:buChar char="»"/>
        <a:defRPr sz="2000">
          <a:solidFill>
            <a:schemeClr val="bg2"/>
          </a:solidFill>
          <a:latin typeface="+mn-lt"/>
        </a:defRPr>
      </a:lvl6pPr>
      <a:lvl7pPr marL="2971800" indent="-228600" algn="r" rtl="1" eaLnBrk="1" fontAlgn="base" hangingPunct="1">
        <a:spcBef>
          <a:spcPct val="20000"/>
        </a:spcBef>
        <a:spcAft>
          <a:spcPct val="0"/>
        </a:spcAft>
        <a:buChar char="»"/>
        <a:defRPr sz="2000">
          <a:solidFill>
            <a:schemeClr val="bg2"/>
          </a:solidFill>
          <a:latin typeface="+mn-lt"/>
        </a:defRPr>
      </a:lvl7pPr>
      <a:lvl8pPr marL="3429000" indent="-228600" algn="r" rtl="1" eaLnBrk="1" fontAlgn="base" hangingPunct="1">
        <a:spcBef>
          <a:spcPct val="20000"/>
        </a:spcBef>
        <a:spcAft>
          <a:spcPct val="0"/>
        </a:spcAft>
        <a:buChar char="»"/>
        <a:defRPr sz="2000">
          <a:solidFill>
            <a:schemeClr val="bg2"/>
          </a:solidFill>
          <a:latin typeface="+mn-lt"/>
        </a:defRPr>
      </a:lvl8pPr>
      <a:lvl9pPr marL="3886200" indent="-228600" algn="r" rtl="1" eaLnBrk="1" fontAlgn="base" hangingPunct="1">
        <a:spcBef>
          <a:spcPct val="20000"/>
        </a:spcBef>
        <a:spcAft>
          <a:spcPct val="0"/>
        </a:spcAft>
        <a:buChar char="»"/>
        <a:defRPr sz="2000">
          <a:solidFill>
            <a:schemeClr val="bg2"/>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ctrTitle" idx="4294967295"/>
          </p:nvPr>
        </p:nvSpPr>
        <p:spPr>
          <a:xfrm>
            <a:off x="410369" y="400149"/>
            <a:ext cx="7856538" cy="769938"/>
          </a:xfrm>
        </p:spPr>
        <p:txBody>
          <a:bodyPr anchor="t"/>
          <a:lstStyle/>
          <a:p>
            <a:pPr algn="ctr">
              <a:spcBef>
                <a:spcPct val="50000"/>
              </a:spcBef>
            </a:pPr>
            <a:r>
              <a:rPr lang="en-US" b="1" dirty="0"/>
              <a:t>Special Topics in </a:t>
            </a:r>
            <a:br>
              <a:rPr lang="en-US" b="1" dirty="0"/>
            </a:br>
            <a:r>
              <a:rPr lang="en-US" b="1" dirty="0" smtClean="0"/>
              <a:t>AI</a:t>
            </a:r>
            <a:r>
              <a:rPr lang="en-US" b="1"/>
              <a:t/>
            </a:r>
            <a:br>
              <a:rPr lang="en-US" b="1"/>
            </a:br>
            <a:r>
              <a:rPr lang="en-US" b="1" smtClean="0"/>
              <a:t/>
            </a:r>
            <a:br>
              <a:rPr lang="en-US" b="1" smtClean="0"/>
            </a:br>
            <a:r>
              <a:rPr lang="en-US" sz="2800" i="1" smtClean="0">
                <a:solidFill>
                  <a:schemeClr val="bg1"/>
                </a:solidFill>
                <a:latin typeface="Times New Roman" panose="02020603050405020304" pitchFamily="18" charset="0"/>
              </a:rPr>
              <a:t>PART </a:t>
            </a:r>
            <a:r>
              <a:rPr lang="en-US" sz="2800" i="1" dirty="0" smtClean="0">
                <a:solidFill>
                  <a:schemeClr val="bg1"/>
                </a:solidFill>
                <a:latin typeface="Times New Roman" panose="02020603050405020304" pitchFamily="18" charset="0"/>
              </a:rPr>
              <a:t>5</a:t>
            </a:r>
            <a:endParaRPr lang="en-US" sz="2800" i="1" dirty="0">
              <a:solidFill>
                <a:schemeClr val="bg1"/>
              </a:solidFill>
              <a:latin typeface="Times New Roman" panose="02020603050405020304" pitchFamily="18" charset="0"/>
            </a:endParaRPr>
          </a:p>
        </p:txBody>
      </p:sp>
      <p:sp>
        <p:nvSpPr>
          <p:cNvPr id="6" name="Rectangle 3"/>
          <p:cNvSpPr txBox="1">
            <a:spLocks noChangeArrowheads="1"/>
          </p:cNvSpPr>
          <p:nvPr/>
        </p:nvSpPr>
        <p:spPr>
          <a:xfrm>
            <a:off x="1062038" y="1916113"/>
            <a:ext cx="6553200" cy="547687"/>
          </a:xfrm>
          <a:prstGeom prst="rect">
            <a:avLst/>
          </a:prstGeom>
        </p:spPr>
        <p:txBody>
          <a:bodyPr/>
          <a:lstStyle/>
          <a:p>
            <a:pPr algn="ctr" rtl="1" eaLnBrk="1" hangingPunct="1">
              <a:lnSpc>
                <a:spcPct val="80000"/>
              </a:lnSpc>
              <a:spcBef>
                <a:spcPct val="20000"/>
              </a:spcBef>
              <a:buClr>
                <a:srgbClr val="CCFF33"/>
              </a:buClr>
              <a:buSzPct val="70000"/>
              <a:defRPr/>
            </a:pPr>
            <a:endParaRPr lang="en-US" kern="0" dirty="0">
              <a:latin typeface="+mn-lt"/>
            </a:endParaRPr>
          </a:p>
        </p:txBody>
      </p:sp>
      <p:sp>
        <p:nvSpPr>
          <p:cNvPr id="7" name="Rectangle 2"/>
          <p:cNvSpPr txBox="1">
            <a:spLocks noChangeArrowheads="1"/>
          </p:cNvSpPr>
          <p:nvPr/>
        </p:nvSpPr>
        <p:spPr>
          <a:xfrm>
            <a:off x="-20588" y="3068960"/>
            <a:ext cx="9144000" cy="1800225"/>
          </a:xfrm>
          <a:prstGeom prst="rect">
            <a:avLst/>
          </a:prstGeom>
        </p:spPr>
        <p:txBody>
          <a:bodyPr/>
          <a:lstStyle/>
          <a:p>
            <a:pPr lvl="0" rtl="1">
              <a:defRPr/>
            </a:pPr>
            <a:r>
              <a:rPr lang="en-US" altLang="ar-SA" sz="3600" kern="0" dirty="0" smtClean="0">
                <a:solidFill>
                  <a:srgbClr val="000000"/>
                </a:solidFill>
                <a:effectLst>
                  <a:outerShdw blurRad="38100" dist="38100" dir="2700000" algn="tl">
                    <a:srgbClr val="000000">
                      <a:alpha val="43137"/>
                    </a:srgbClr>
                  </a:outerShdw>
                </a:effectLst>
                <a:cs typeface="Arial" panose="020B0604020202020204" pitchFamily="34" charset="0"/>
              </a:rPr>
              <a:t>Innovation of Educational Technology</a:t>
            </a:r>
          </a:p>
          <a:p>
            <a:pPr lvl="0" rtl="1">
              <a:defRPr/>
            </a:pPr>
            <a:r>
              <a:rPr lang="ar-SA" altLang="ar-SA" sz="3600" kern="0" dirty="0" smtClean="0">
                <a:solidFill>
                  <a:srgbClr val="000000"/>
                </a:solidFill>
                <a:effectLst>
                  <a:outerShdw blurRad="38100" dist="38100" dir="2700000" algn="tl">
                    <a:srgbClr val="000000">
                      <a:alpha val="43137"/>
                    </a:srgbClr>
                  </a:outerShdw>
                </a:effectLst>
                <a:cs typeface="Arial" panose="020B0604020202020204" pitchFamily="34" charset="0"/>
              </a:rPr>
              <a:t>مستحدثات </a:t>
            </a:r>
            <a:r>
              <a:rPr lang="ar-SA" altLang="ar-SA" sz="3600" kern="0" dirty="0">
                <a:solidFill>
                  <a:srgbClr val="000000"/>
                </a:solidFill>
                <a:effectLst>
                  <a:outerShdw blurRad="38100" dist="38100" dir="2700000" algn="tl">
                    <a:srgbClr val="000000">
                      <a:alpha val="43137"/>
                    </a:srgbClr>
                  </a:outerShdw>
                </a:effectLst>
                <a:cs typeface="Arial" panose="020B0604020202020204" pitchFamily="34" charset="0"/>
              </a:rPr>
              <a:t>تقنيات التعليم</a:t>
            </a:r>
            <a:endParaRPr lang="ru-RU" altLang="ar-SA" sz="3600" kern="0" dirty="0">
              <a:solidFill>
                <a:srgbClr val="000000"/>
              </a:solidFill>
              <a:effectLst>
                <a:outerShdw blurRad="38100" dist="38100" dir="2700000" algn="tl">
                  <a:srgbClr val="000000">
                    <a:alpha val="43137"/>
                  </a:srgbClr>
                </a:outerShdw>
              </a:effectLst>
              <a:cs typeface="Arial" panose="020B0604020202020204" pitchFamily="34" charset="0"/>
            </a:endParaRPr>
          </a:p>
        </p:txBody>
      </p:sp>
      <p:sp>
        <p:nvSpPr>
          <p:cNvPr id="9" name="Rectangle 3"/>
          <p:cNvSpPr txBox="1">
            <a:spLocks noChangeArrowheads="1"/>
          </p:cNvSpPr>
          <p:nvPr/>
        </p:nvSpPr>
        <p:spPr>
          <a:xfrm>
            <a:off x="1371600" y="4957763"/>
            <a:ext cx="6400800" cy="1062037"/>
          </a:xfrm>
          <a:prstGeom prst="rect">
            <a:avLst/>
          </a:prstGeom>
        </p:spPr>
        <p:txBody>
          <a:bodyPr/>
          <a:lstStyle/>
          <a:p>
            <a:pPr marL="342900" indent="-342900" algn="ctr" rtl="1">
              <a:spcBef>
                <a:spcPct val="20000"/>
              </a:spcBef>
              <a:buClr>
                <a:srgbClr val="CCFF33"/>
              </a:buClr>
              <a:buSzPct val="70000"/>
              <a:defRPr/>
            </a:pPr>
            <a:r>
              <a:rPr lang="en-US" sz="1800" kern="0" dirty="0">
                <a:latin typeface="+mn-lt"/>
              </a:rPr>
              <a:t>Prof. Ahmed Sultan Al-</a:t>
            </a:r>
            <a:r>
              <a:rPr lang="en-US" sz="1800" kern="0" dirty="0" err="1">
                <a:latin typeface="+mn-lt"/>
              </a:rPr>
              <a:t>Hegami</a:t>
            </a:r>
            <a:endParaRPr lang="en-US" sz="1800" kern="0" dirty="0">
              <a:latin typeface="+mn-lt"/>
            </a:endParaRPr>
          </a:p>
          <a:p>
            <a:pPr marL="342900" indent="-342900" algn="ctr" rtl="1">
              <a:spcBef>
                <a:spcPct val="20000"/>
              </a:spcBef>
              <a:buClr>
                <a:srgbClr val="CCFF33"/>
              </a:buClr>
              <a:buSzPct val="70000"/>
              <a:defRPr/>
            </a:pPr>
            <a:r>
              <a:rPr lang="en-US" sz="1800" kern="0" dirty="0">
                <a:latin typeface="+mn-lt"/>
              </a:rPr>
              <a:t>Professor of AI &amp; Intelligent Systems</a:t>
            </a:r>
          </a:p>
          <a:p>
            <a:pPr marL="342900" indent="-342900" algn="ctr" rtl="1">
              <a:spcBef>
                <a:spcPct val="20000"/>
              </a:spcBef>
              <a:buClr>
                <a:srgbClr val="CCFF33"/>
              </a:buClr>
              <a:buSzPct val="70000"/>
              <a:defRPr/>
            </a:pPr>
            <a:r>
              <a:rPr lang="en-US" sz="1800" kern="0" dirty="0">
                <a:latin typeface="+mn-lt"/>
              </a:rPr>
              <a:t>Sana’a University</a:t>
            </a:r>
          </a:p>
        </p:txBody>
      </p:sp>
    </p:spTree>
    <p:extLst>
      <p:ext uri="{BB962C8B-B14F-4D97-AF65-F5344CB8AC3E}">
        <p14:creationId xmlns:p14="http://schemas.microsoft.com/office/powerpoint/2010/main" val="579479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1"/>
                </a:solidFill>
              </a:rPr>
              <a:t>"Integrality ": </a:t>
            </a:r>
            <a:r>
              <a:rPr lang="ar-SA" b="1" dirty="0">
                <a:solidFill>
                  <a:schemeClr val="tx1"/>
                </a:solidFill>
              </a:rPr>
              <a:t>ه– </a:t>
            </a:r>
            <a:r>
              <a:rPr lang="ar-SA" b="1" dirty="0" smtClean="0">
                <a:solidFill>
                  <a:schemeClr val="tx1"/>
                </a:solidFill>
              </a:rPr>
              <a:t>التكاملية</a:t>
            </a:r>
          </a:p>
          <a:p>
            <a:pPr marL="0" indent="0" rtl="0">
              <a:buNone/>
            </a:pPr>
            <a:r>
              <a:rPr lang="ar-SA" b="1" dirty="0">
                <a:solidFill>
                  <a:schemeClr val="tx1"/>
                </a:solidFill>
              </a:rPr>
              <a:t>تتعدد مكونات المستحدثات التكنولوجية وتتنوع, ويراعى </a:t>
            </a:r>
            <a:r>
              <a:rPr lang="ar-SA" b="1" dirty="0" err="1">
                <a:solidFill>
                  <a:schemeClr val="tx1"/>
                </a:solidFill>
              </a:rPr>
              <a:t>مصمموا</a:t>
            </a:r>
            <a:r>
              <a:rPr lang="ar-SA" b="1" dirty="0">
                <a:solidFill>
                  <a:schemeClr val="tx1"/>
                </a:solidFill>
              </a:rPr>
              <a:t> </a:t>
            </a:r>
            <a:r>
              <a:rPr lang="ar-SA" b="1" dirty="0" smtClean="0">
                <a:solidFill>
                  <a:schemeClr val="tx1"/>
                </a:solidFill>
              </a:rPr>
              <a:t>هذه</a:t>
            </a:r>
            <a:r>
              <a:rPr lang="ar-SA" dirty="0">
                <a:solidFill>
                  <a:schemeClr val="tx1"/>
                </a:solidFill>
              </a:rPr>
              <a:t> </a:t>
            </a:r>
            <a:r>
              <a:rPr lang="ar-SA" b="1" dirty="0" smtClean="0">
                <a:solidFill>
                  <a:schemeClr val="tx1"/>
                </a:solidFill>
              </a:rPr>
              <a:t>المستحدثات </a:t>
            </a:r>
            <a:r>
              <a:rPr lang="ar-SA" b="1" dirty="0">
                <a:solidFill>
                  <a:schemeClr val="tx1"/>
                </a:solidFill>
              </a:rPr>
              <a:t>مبدأ التكامل بين مكونات كل مستحدث منها بحيث </a:t>
            </a:r>
            <a:r>
              <a:rPr lang="ar-SA" b="1" dirty="0" smtClean="0">
                <a:solidFill>
                  <a:schemeClr val="tx1"/>
                </a:solidFill>
              </a:rPr>
              <a:t>تشكل مكونات </a:t>
            </a:r>
            <a:r>
              <a:rPr lang="ar-SA" b="1" dirty="0">
                <a:solidFill>
                  <a:schemeClr val="tx1"/>
                </a:solidFill>
              </a:rPr>
              <a:t>المستحدث نظاما </a:t>
            </a:r>
            <a:r>
              <a:rPr lang="ar-SA" b="1" dirty="0" err="1">
                <a:solidFill>
                  <a:schemeClr val="tx1"/>
                </a:solidFill>
              </a:rPr>
              <a:t>متكاملا,حيث</a:t>
            </a:r>
            <a:r>
              <a:rPr lang="ar-SA" b="1" dirty="0">
                <a:solidFill>
                  <a:schemeClr val="tx1"/>
                </a:solidFill>
              </a:rPr>
              <a:t> تتكامل </a:t>
            </a:r>
            <a:r>
              <a:rPr lang="ar-SA" b="1" dirty="0" err="1">
                <a:solidFill>
                  <a:schemeClr val="tx1"/>
                </a:solidFill>
              </a:rPr>
              <a:t>فى</a:t>
            </a:r>
            <a:r>
              <a:rPr lang="ar-SA" b="1" dirty="0">
                <a:solidFill>
                  <a:schemeClr val="tx1"/>
                </a:solidFill>
              </a:rPr>
              <a:t> إطار واحد </a:t>
            </a:r>
            <a:r>
              <a:rPr lang="ar-SA" b="1" dirty="0" smtClean="0">
                <a:solidFill>
                  <a:schemeClr val="tx1"/>
                </a:solidFill>
              </a:rPr>
              <a:t>لتحقيق الهدف </a:t>
            </a:r>
            <a:r>
              <a:rPr lang="ar-SA" b="1" dirty="0">
                <a:solidFill>
                  <a:schemeClr val="tx1"/>
                </a:solidFill>
              </a:rPr>
              <a:t>المنشود .</a:t>
            </a:r>
            <a:endParaRPr lang="ar-SA" dirty="0">
              <a:solidFill>
                <a:schemeClr val="tx1"/>
              </a:solidFill>
            </a:endParaRPr>
          </a:p>
        </p:txBody>
      </p:sp>
    </p:spTree>
    <p:extLst>
      <p:ext uri="{BB962C8B-B14F-4D97-AF65-F5344CB8AC3E}">
        <p14:creationId xmlns:p14="http://schemas.microsoft.com/office/powerpoint/2010/main" val="3417046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1"/>
                </a:solidFill>
              </a:rPr>
              <a:t>" Accessibility ": </a:t>
            </a:r>
            <a:r>
              <a:rPr lang="ar-SA" b="1" dirty="0">
                <a:solidFill>
                  <a:schemeClr val="tx1"/>
                </a:solidFill>
              </a:rPr>
              <a:t>و– </a:t>
            </a:r>
            <a:r>
              <a:rPr lang="ar-SA" b="1" dirty="0" smtClean="0">
                <a:solidFill>
                  <a:schemeClr val="tx1"/>
                </a:solidFill>
              </a:rPr>
              <a:t>الإتاحة</a:t>
            </a:r>
          </a:p>
          <a:p>
            <a:pPr marL="0" indent="0" rtl="0">
              <a:buNone/>
            </a:pPr>
            <a:r>
              <a:rPr lang="ar-SA" b="1" dirty="0">
                <a:solidFill>
                  <a:schemeClr val="tx1"/>
                </a:solidFill>
              </a:rPr>
              <a:t>حيث اٍن استخدام المستحدثات التكنولوجية يرتبط ببيئة التعليم المفرد </a:t>
            </a:r>
            <a:r>
              <a:rPr lang="ar-SA" b="1" dirty="0" smtClean="0">
                <a:solidFill>
                  <a:schemeClr val="tx1"/>
                </a:solidFill>
              </a:rPr>
              <a:t>فان </a:t>
            </a:r>
            <a:r>
              <a:rPr lang="ar-SA" b="1" dirty="0">
                <a:solidFill>
                  <a:schemeClr val="tx1"/>
                </a:solidFill>
              </a:rPr>
              <a:t>المستخدم يجب أن تتاح له فرص الحصول على الخيارات </a:t>
            </a:r>
            <a:r>
              <a:rPr lang="ar-SA" b="1" dirty="0" smtClean="0">
                <a:solidFill>
                  <a:schemeClr val="tx1"/>
                </a:solidFill>
              </a:rPr>
              <a:t>والبدائل التعليمية </a:t>
            </a:r>
            <a:r>
              <a:rPr lang="ar-SA" b="1" dirty="0">
                <a:solidFill>
                  <a:schemeClr val="tx1"/>
                </a:solidFill>
              </a:rPr>
              <a:t>المختلفة </a:t>
            </a:r>
            <a:r>
              <a:rPr lang="ar-SA" b="1" dirty="0" err="1">
                <a:solidFill>
                  <a:schemeClr val="tx1"/>
                </a:solidFill>
              </a:rPr>
              <a:t>فى</a:t>
            </a:r>
            <a:r>
              <a:rPr lang="ar-SA" b="1" dirty="0">
                <a:solidFill>
                  <a:schemeClr val="tx1"/>
                </a:solidFill>
              </a:rPr>
              <a:t> الوقت الذى يناسبه, كما أن هذه </a:t>
            </a:r>
            <a:r>
              <a:rPr lang="ar-SA" b="1" dirty="0" smtClean="0">
                <a:solidFill>
                  <a:schemeClr val="tx1"/>
                </a:solidFill>
              </a:rPr>
              <a:t>البدائل والخيارات </a:t>
            </a:r>
            <a:r>
              <a:rPr lang="ar-SA" b="1" dirty="0">
                <a:solidFill>
                  <a:schemeClr val="tx1"/>
                </a:solidFill>
              </a:rPr>
              <a:t>يجب ان تقدم له ما يحتاجه من محتوى وأنشطة وأساليب</a:t>
            </a:r>
          </a:p>
          <a:p>
            <a:pPr marL="0" indent="0" rtl="0">
              <a:buNone/>
            </a:pPr>
            <a:r>
              <a:rPr lang="ar-SA" b="1" dirty="0">
                <a:solidFill>
                  <a:schemeClr val="tx1"/>
                </a:solidFill>
              </a:rPr>
              <a:t>تقويم بطرق سهله وميسره .</a:t>
            </a:r>
            <a:endParaRPr lang="ar-SA" dirty="0">
              <a:solidFill>
                <a:schemeClr val="tx1"/>
              </a:solidFill>
            </a:endParaRPr>
          </a:p>
        </p:txBody>
      </p:sp>
    </p:spTree>
    <p:extLst>
      <p:ext uri="{BB962C8B-B14F-4D97-AF65-F5344CB8AC3E}">
        <p14:creationId xmlns:p14="http://schemas.microsoft.com/office/powerpoint/2010/main" val="72714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23528" y="1295400"/>
            <a:ext cx="7944172" cy="4267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1"/>
                </a:solidFill>
              </a:rPr>
              <a:t>" Total Quality Management ": </a:t>
            </a:r>
            <a:r>
              <a:rPr lang="ar-SA" b="1" dirty="0" smtClean="0">
                <a:solidFill>
                  <a:schemeClr val="tx1"/>
                </a:solidFill>
              </a:rPr>
              <a:t>الجودة </a:t>
            </a:r>
            <a:r>
              <a:rPr lang="ar-SA" b="1" dirty="0">
                <a:solidFill>
                  <a:schemeClr val="tx1"/>
                </a:solidFill>
              </a:rPr>
              <a:t>الشاملة</a:t>
            </a:r>
          </a:p>
          <a:p>
            <a:pPr marL="0" indent="0" rtl="0">
              <a:buNone/>
            </a:pPr>
            <a:r>
              <a:rPr lang="en-US" dirty="0" smtClean="0">
                <a:solidFill>
                  <a:schemeClr val="tx1"/>
                </a:solidFill>
              </a:rPr>
              <a:t>    </a:t>
            </a:r>
            <a:r>
              <a:rPr lang="ar-SA" b="1" dirty="0" smtClean="0">
                <a:solidFill>
                  <a:schemeClr val="tx1"/>
                </a:solidFill>
              </a:rPr>
              <a:t>يرتبط </a:t>
            </a:r>
            <a:r>
              <a:rPr lang="ar-SA" b="1" dirty="0">
                <a:solidFill>
                  <a:schemeClr val="tx1"/>
                </a:solidFill>
              </a:rPr>
              <a:t>تصميم المستحدثات التكنولوجية </a:t>
            </a:r>
            <a:r>
              <a:rPr lang="ar-SA" b="1" dirty="0" err="1">
                <a:solidFill>
                  <a:schemeClr val="tx1"/>
                </a:solidFill>
              </a:rPr>
              <a:t>فى</a:t>
            </a:r>
            <a:r>
              <a:rPr lang="ar-SA" b="1" dirty="0">
                <a:solidFill>
                  <a:schemeClr val="tx1"/>
                </a:solidFill>
              </a:rPr>
              <a:t> أي من جوانبها المادية </a:t>
            </a:r>
            <a:r>
              <a:rPr lang="ar-SA" b="1" dirty="0" smtClean="0">
                <a:solidFill>
                  <a:schemeClr val="tx1"/>
                </a:solidFill>
              </a:rPr>
              <a:t>المتمثلة</a:t>
            </a:r>
            <a:r>
              <a:rPr lang="ar-SA" dirty="0">
                <a:solidFill>
                  <a:schemeClr val="tx1"/>
                </a:solidFill>
              </a:rPr>
              <a:t> </a:t>
            </a:r>
            <a:r>
              <a:rPr lang="ar-SA" b="1" dirty="0" err="1" smtClean="0">
                <a:solidFill>
                  <a:schemeClr val="tx1"/>
                </a:solidFill>
              </a:rPr>
              <a:t>فى</a:t>
            </a:r>
            <a:r>
              <a:rPr lang="ar-SA" b="1" dirty="0" smtClean="0">
                <a:solidFill>
                  <a:schemeClr val="tx1"/>
                </a:solidFill>
              </a:rPr>
              <a:t> </a:t>
            </a:r>
            <a:r>
              <a:rPr lang="ar-SA" b="1" dirty="0">
                <a:solidFill>
                  <a:schemeClr val="tx1"/>
                </a:solidFill>
              </a:rPr>
              <a:t>الأجهزة والأدوات, وجوانبها الفكرية المتمثلة </a:t>
            </a:r>
            <a:r>
              <a:rPr lang="ar-SA" b="1" dirty="0" err="1">
                <a:solidFill>
                  <a:schemeClr val="tx1"/>
                </a:solidFill>
              </a:rPr>
              <a:t>فى</a:t>
            </a:r>
            <a:r>
              <a:rPr lang="ar-SA" b="1" dirty="0">
                <a:solidFill>
                  <a:schemeClr val="tx1"/>
                </a:solidFill>
              </a:rPr>
              <a:t> المواد </a:t>
            </a:r>
            <a:r>
              <a:rPr lang="ar-SA" b="1" dirty="0" smtClean="0">
                <a:solidFill>
                  <a:schemeClr val="tx1"/>
                </a:solidFill>
              </a:rPr>
              <a:t>التعليمية والبرمجيات </a:t>
            </a:r>
            <a:r>
              <a:rPr lang="ar-SA" b="1" dirty="0">
                <a:solidFill>
                  <a:schemeClr val="tx1"/>
                </a:solidFill>
              </a:rPr>
              <a:t>بالجودة الشاملة حيث تتواجد نظم مراقبة الجودة </a:t>
            </a:r>
            <a:r>
              <a:rPr lang="ar-SA" b="1" dirty="0" err="1">
                <a:solidFill>
                  <a:schemeClr val="tx1"/>
                </a:solidFill>
              </a:rPr>
              <a:t>فى</a:t>
            </a:r>
            <a:r>
              <a:rPr lang="ar-SA" b="1" dirty="0">
                <a:solidFill>
                  <a:schemeClr val="tx1"/>
                </a:solidFill>
              </a:rPr>
              <a:t> </a:t>
            </a:r>
            <a:r>
              <a:rPr lang="ar-SA" b="1" dirty="0" smtClean="0">
                <a:solidFill>
                  <a:schemeClr val="tx1"/>
                </a:solidFill>
              </a:rPr>
              <a:t>كافة مراحل </a:t>
            </a:r>
            <a:r>
              <a:rPr lang="ar-SA" b="1" dirty="0">
                <a:solidFill>
                  <a:schemeClr val="tx1"/>
                </a:solidFill>
              </a:rPr>
              <a:t>تصميم المستحدثات التكنولوجية وإنتاجها, واستخدامها, وإداراتها .</a:t>
            </a:r>
            <a:endParaRPr lang="ar-SA" dirty="0">
              <a:solidFill>
                <a:schemeClr val="tx1"/>
              </a:solidFill>
            </a:endParaRPr>
          </a:p>
        </p:txBody>
      </p:sp>
    </p:spTree>
    <p:extLst>
      <p:ext uri="{BB962C8B-B14F-4D97-AF65-F5344CB8AC3E}">
        <p14:creationId xmlns:p14="http://schemas.microsoft.com/office/powerpoint/2010/main" val="4178499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322040"/>
            <a:ext cx="7079704" cy="4267200"/>
          </a:xfrm>
        </p:spPr>
        <p:txBody>
          <a:bodyPr/>
          <a:lstStyle/>
          <a:p>
            <a:pPr algn="just">
              <a:buSzPct val="90000"/>
            </a:pPr>
            <a:r>
              <a:rPr lang="ar-SA" altLang="ko-KR" dirty="0" smtClean="0">
                <a:solidFill>
                  <a:srgbClr val="00B050"/>
                </a:solidFill>
                <a:latin typeface="Verdana" pitchFamily="34" charset="0"/>
                <a:ea typeface="굴림" pitchFamily="34" charset="-127"/>
              </a:rPr>
              <a:t>تطور العلوم السلوكية والتربوية.</a:t>
            </a:r>
          </a:p>
          <a:p>
            <a:pPr marL="0" indent="0" algn="just">
              <a:buSzPct val="90000"/>
              <a:buNone/>
            </a:pPr>
            <a:r>
              <a:rPr lang="ar-SA" altLang="ko-KR" sz="2800" dirty="0" smtClean="0">
                <a:solidFill>
                  <a:schemeClr val="tx1"/>
                </a:solidFill>
                <a:latin typeface="Verdana" pitchFamily="34" charset="0"/>
                <a:ea typeface="굴림" pitchFamily="34" charset="-127"/>
              </a:rPr>
              <a:t>ومنها علم التعليم وعلم التصميم التعليمي وغيرها من العلوم، مما يدعو إلى توظيف هذه المعرفة لتطوير العملية التعليمية، وهو </a:t>
            </a:r>
            <a:r>
              <a:rPr lang="ar-SA" altLang="ko-KR" sz="2800" dirty="0" err="1" smtClean="0">
                <a:solidFill>
                  <a:schemeClr val="tx1"/>
                </a:solidFill>
                <a:latin typeface="Verdana" pitchFamily="34" charset="0"/>
                <a:ea typeface="굴림" pitchFamily="34" charset="-127"/>
              </a:rPr>
              <a:t>ماقد</a:t>
            </a:r>
            <a:r>
              <a:rPr lang="ar-SA" altLang="ko-KR" sz="2800" dirty="0" smtClean="0">
                <a:solidFill>
                  <a:schemeClr val="tx1"/>
                </a:solidFill>
                <a:latin typeface="Verdana" pitchFamily="34" charset="0"/>
                <a:ea typeface="굴림" pitchFamily="34" charset="-127"/>
              </a:rPr>
              <a:t> يتحقق من خلال توظيف مستحدثات تقنيات التعليم.</a:t>
            </a:r>
          </a:p>
          <a:p>
            <a:pPr algn="just">
              <a:buSzPct val="90000"/>
            </a:pPr>
            <a:r>
              <a:rPr lang="ar-SA" altLang="ko-KR" dirty="0" smtClean="0">
                <a:solidFill>
                  <a:srgbClr val="00B050"/>
                </a:solidFill>
                <a:latin typeface="Verdana" pitchFamily="34" charset="0"/>
                <a:ea typeface="굴림" pitchFamily="34" charset="-127"/>
              </a:rPr>
              <a:t>تطور التقنيات الحديثة في الجانب المادي والجانب الفكري.</a:t>
            </a:r>
          </a:p>
          <a:p>
            <a:pPr algn="just">
              <a:buSzPct val="90000"/>
            </a:pPr>
            <a:r>
              <a:rPr lang="ar-SA" altLang="ko-KR" dirty="0" smtClean="0">
                <a:solidFill>
                  <a:srgbClr val="00B050"/>
                </a:solidFill>
                <a:latin typeface="Verdana" pitchFamily="34" charset="0"/>
                <a:ea typeface="굴림" pitchFamily="34" charset="-127"/>
              </a:rPr>
              <a:t>أزمة التجديد التربوي.</a:t>
            </a:r>
          </a:p>
          <a:p>
            <a:pPr marL="0" indent="0" algn="just">
              <a:buSzPct val="90000"/>
              <a:buNone/>
            </a:pPr>
            <a:r>
              <a:rPr lang="ar-SA" altLang="ko-KR" sz="2800" dirty="0" smtClean="0">
                <a:solidFill>
                  <a:schemeClr val="tx1"/>
                </a:solidFill>
                <a:latin typeface="Verdana" pitchFamily="34" charset="0"/>
                <a:ea typeface="굴림" pitchFamily="34" charset="-127"/>
              </a:rPr>
              <a:t>وذلك بالاستعانة بمستحدثات تقنيات التعليم لرفع مستوى النظام التعليمي وتحسين مخرجاته.</a:t>
            </a:r>
          </a:p>
          <a:p>
            <a:pPr algn="just">
              <a:buSzPct val="90000"/>
            </a:pPr>
            <a:r>
              <a:rPr lang="ar-SA" altLang="ko-KR" dirty="0" smtClean="0">
                <a:solidFill>
                  <a:srgbClr val="00B050"/>
                </a:solidFill>
                <a:latin typeface="Verdana" pitchFamily="34" charset="0"/>
                <a:ea typeface="굴림" pitchFamily="34" charset="-127"/>
              </a:rPr>
              <a:t>الانفجار السكاني والمعرفي.</a:t>
            </a:r>
          </a:p>
          <a:p>
            <a:pPr marL="0" indent="0" algn="just">
              <a:buNone/>
            </a:pPr>
            <a:endParaRPr lang="ar-SA" altLang="ko-KR" dirty="0" smtClean="0">
              <a:solidFill>
                <a:schemeClr val="tx1"/>
              </a:solidFill>
              <a:latin typeface="Verdana" pitchFamily="34" charset="0"/>
              <a:ea typeface="굴림" pitchFamily="34" charset="-127"/>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lgn="r"/>
            <a:r>
              <a:rPr lang="ar-SA" altLang="ar-SA" sz="4000" dirty="0" smtClean="0">
                <a:solidFill>
                  <a:srgbClr val="008000"/>
                </a:solidFill>
                <a:effectLst>
                  <a:outerShdw blurRad="38100" dist="38100" dir="2700000" algn="tl">
                    <a:srgbClr val="000000">
                      <a:alpha val="43137"/>
                    </a:srgbClr>
                  </a:outerShdw>
                </a:effectLst>
              </a:rPr>
              <a:t>مبررات استخدام مستحدثات تقنيات التعليم</a:t>
            </a:r>
            <a:endParaRPr lang="en-US" altLang="ar-SA" sz="4000"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2309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322040"/>
            <a:ext cx="7079704" cy="4267200"/>
          </a:xfrm>
        </p:spPr>
        <p:txBody>
          <a:bodyPr/>
          <a:lstStyle/>
          <a:p>
            <a:pPr marL="0" indent="0" algn="just">
              <a:buSzPct val="90000"/>
              <a:buNone/>
            </a:pPr>
            <a:endParaRPr lang="ar-SA" altLang="ko-KR" sz="2800" dirty="0" smtClean="0">
              <a:solidFill>
                <a:schemeClr val="tx1"/>
              </a:solidFill>
              <a:latin typeface="Verdana" pitchFamily="34" charset="0"/>
              <a:ea typeface="굴림" pitchFamily="34" charset="-127"/>
            </a:endParaRPr>
          </a:p>
          <a:p>
            <a:pPr algn="just">
              <a:buSzPct val="90000"/>
            </a:pPr>
            <a:r>
              <a:rPr lang="ar-SA" altLang="ko-KR" dirty="0" smtClean="0">
                <a:solidFill>
                  <a:srgbClr val="00B050"/>
                </a:solidFill>
                <a:latin typeface="Verdana" pitchFamily="34" charset="0"/>
                <a:ea typeface="굴림" pitchFamily="34" charset="-127"/>
              </a:rPr>
              <a:t>الانفجار السكاني والمعرفي.</a:t>
            </a:r>
          </a:p>
          <a:p>
            <a:pPr marL="0" indent="0">
              <a:buNone/>
            </a:pPr>
            <a:r>
              <a:rPr lang="ar-SA" sz="2800" dirty="0">
                <a:solidFill>
                  <a:schemeClr val="tx1"/>
                </a:solidFill>
                <a:latin typeface="Verdana" pitchFamily="34" charset="0"/>
                <a:ea typeface="굴림" pitchFamily="34" charset="-127"/>
              </a:rPr>
              <a:t>النمو الهائل لأعداد </a:t>
            </a:r>
            <a:r>
              <a:rPr lang="ar-SA" sz="2800" dirty="0" err="1" smtClean="0">
                <a:solidFill>
                  <a:schemeClr val="tx1"/>
                </a:solidFill>
                <a:latin typeface="Verdana" pitchFamily="34" charset="0"/>
                <a:ea typeface="굴림" pitchFamily="34" charset="-127"/>
              </a:rPr>
              <a:t>المتعلمين،وعدم</a:t>
            </a:r>
            <a:r>
              <a:rPr lang="ar-SA" sz="2800" dirty="0" smtClean="0">
                <a:solidFill>
                  <a:schemeClr val="tx1"/>
                </a:solidFill>
                <a:latin typeface="Verdana" pitchFamily="34" charset="0"/>
                <a:ea typeface="굴림" pitchFamily="34" charset="-127"/>
              </a:rPr>
              <a:t> </a:t>
            </a:r>
            <a:r>
              <a:rPr lang="ar-SA" sz="2800" dirty="0">
                <a:solidFill>
                  <a:schemeClr val="tx1"/>
                </a:solidFill>
                <a:latin typeface="Verdana" pitchFamily="34" charset="0"/>
                <a:ea typeface="굴림" pitchFamily="34" charset="-127"/>
              </a:rPr>
              <a:t>قدرة المؤسسات التعليمية على استيعاب هذه الأعداد </a:t>
            </a:r>
            <a:r>
              <a:rPr lang="ar-SA" sz="2800" dirty="0" smtClean="0">
                <a:solidFill>
                  <a:schemeClr val="tx1"/>
                </a:solidFill>
                <a:latin typeface="Verdana" pitchFamily="34" charset="0"/>
                <a:ea typeface="굴림" pitchFamily="34" charset="-127"/>
              </a:rPr>
              <a:t>المتزايدة، فضلاً </a:t>
            </a:r>
            <a:r>
              <a:rPr lang="ar-SA" sz="2800" dirty="0">
                <a:solidFill>
                  <a:schemeClr val="tx1"/>
                </a:solidFill>
                <a:latin typeface="Verdana" pitchFamily="34" charset="0"/>
                <a:ea typeface="굴림" pitchFamily="34" charset="-127"/>
              </a:rPr>
              <a:t>عن الانفجار المعرفي والتقني الهائل، أدى ذلك إلى </a:t>
            </a:r>
            <a:r>
              <a:rPr lang="ar-SA" sz="2800" dirty="0" smtClean="0">
                <a:solidFill>
                  <a:schemeClr val="tx1"/>
                </a:solidFill>
                <a:latin typeface="Verdana" pitchFamily="34" charset="0"/>
                <a:ea typeface="굴림" pitchFamily="34" charset="-127"/>
              </a:rPr>
              <a:t>ضرورة استخدام </a:t>
            </a:r>
            <a:r>
              <a:rPr lang="ar-SA" sz="2800" dirty="0">
                <a:solidFill>
                  <a:schemeClr val="tx1"/>
                </a:solidFill>
                <a:latin typeface="Verdana" pitchFamily="34" charset="0"/>
                <a:ea typeface="굴림" pitchFamily="34" charset="-127"/>
              </a:rPr>
              <a:t>مستحدثات تقنيات التعليم في المنظومة التعليمية.</a:t>
            </a:r>
            <a:endParaRPr lang="ar-SA" altLang="ko-KR" sz="2800" dirty="0">
              <a:solidFill>
                <a:schemeClr val="tx1"/>
              </a:solidFill>
              <a:latin typeface="Verdana" pitchFamily="34" charset="0"/>
              <a:ea typeface="굴림" pitchFamily="34" charset="-127"/>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lgn="r"/>
            <a:r>
              <a:rPr lang="ar-SA" altLang="ar-SA" sz="4000" dirty="0" smtClean="0">
                <a:solidFill>
                  <a:srgbClr val="008000"/>
                </a:solidFill>
                <a:effectLst>
                  <a:outerShdw blurRad="38100" dist="38100" dir="2700000" algn="tl">
                    <a:srgbClr val="000000">
                      <a:alpha val="43137"/>
                    </a:srgbClr>
                  </a:outerShdw>
                </a:effectLst>
              </a:rPr>
              <a:t>مبررات استخدام مستحدثات تقنيات التعليم</a:t>
            </a:r>
            <a:endParaRPr lang="en-US" altLang="ar-SA" sz="4000"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481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نماذج من مستحدثات تقنيات التعليم </a:t>
            </a:r>
            <a:endParaRPr lang="en-US" altLang="ar-SA" sz="4000" dirty="0">
              <a:solidFill>
                <a:srgbClr val="008000"/>
              </a:solidFill>
              <a:effectLst>
                <a:outerShdw blurRad="38100" dist="38100" dir="2700000" algn="tl">
                  <a:srgbClr val="000000">
                    <a:alpha val="43137"/>
                  </a:srgbClr>
                </a:outerShdw>
              </a:effectLst>
            </a:endParaRPr>
          </a:p>
        </p:txBody>
      </p:sp>
      <p:grpSp>
        <p:nvGrpSpPr>
          <p:cNvPr id="34" name="Group 2"/>
          <p:cNvGrpSpPr>
            <a:grpSpLocks/>
          </p:cNvGrpSpPr>
          <p:nvPr/>
        </p:nvGrpSpPr>
        <p:grpSpPr bwMode="auto">
          <a:xfrm>
            <a:off x="4928438" y="2603076"/>
            <a:ext cx="1556763" cy="723153"/>
            <a:chOff x="2976" y="2352"/>
            <a:chExt cx="864" cy="385"/>
          </a:xfrm>
        </p:grpSpPr>
        <p:grpSp>
          <p:nvGrpSpPr>
            <p:cNvPr id="35" name="Group 3"/>
            <p:cNvGrpSpPr>
              <a:grpSpLocks/>
            </p:cNvGrpSpPr>
            <p:nvPr/>
          </p:nvGrpSpPr>
          <p:grpSpPr bwMode="auto">
            <a:xfrm>
              <a:off x="2976" y="2462"/>
              <a:ext cx="826" cy="275"/>
              <a:chOff x="2256" y="2939"/>
              <a:chExt cx="1276" cy="425"/>
            </a:xfrm>
          </p:grpSpPr>
          <p:sp>
            <p:nvSpPr>
              <p:cNvPr id="39" name="Oval 4"/>
              <p:cNvSpPr>
                <a:spLocks noChangeArrowheads="1"/>
              </p:cNvSpPr>
              <p:nvPr/>
            </p:nvSpPr>
            <p:spPr bwMode="auto">
              <a:xfrm>
                <a:off x="2256" y="3024"/>
                <a:ext cx="1276" cy="34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0" name="Rectangle 5"/>
              <p:cNvSpPr>
                <a:spLocks noChangeArrowheads="1"/>
              </p:cNvSpPr>
              <p:nvPr/>
            </p:nvSpPr>
            <p:spPr bwMode="auto">
              <a:xfrm>
                <a:off x="2256" y="2939"/>
                <a:ext cx="1276" cy="25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grpSp>
        <p:sp>
          <p:nvSpPr>
            <p:cNvPr id="36" name="Oval 6"/>
            <p:cNvSpPr>
              <a:spLocks noChangeArrowheads="1"/>
            </p:cNvSpPr>
            <p:nvPr/>
          </p:nvSpPr>
          <p:spPr bwMode="auto">
            <a:xfrm>
              <a:off x="2976" y="2352"/>
              <a:ext cx="826" cy="22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7" name="Oval 7"/>
            <p:cNvSpPr>
              <a:spLocks noChangeArrowheads="1"/>
            </p:cNvSpPr>
            <p:nvPr/>
          </p:nvSpPr>
          <p:spPr bwMode="auto">
            <a:xfrm>
              <a:off x="2981" y="2355"/>
              <a:ext cx="816" cy="212"/>
            </a:xfrm>
            <a:prstGeom prst="ellipse">
              <a:avLst/>
            </a:prstGeom>
            <a:gradFill rotWithShape="1">
              <a:gsLst>
                <a:gs pos="0">
                  <a:schemeClr val="accent1"/>
                </a:gs>
                <a:gs pos="100000">
                  <a:schemeClr val="accent1">
                    <a:gamma/>
                    <a:tint val="67843"/>
                    <a:invGamma/>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aseline="-25000"/>
            </a:p>
          </p:txBody>
        </p:sp>
        <p:sp>
          <p:nvSpPr>
            <p:cNvPr id="38" name="Freeform 8"/>
            <p:cNvSpPr>
              <a:spLocks/>
            </p:cNvSpPr>
            <p:nvPr/>
          </p:nvSpPr>
          <p:spPr bwMode="auto">
            <a:xfrm>
              <a:off x="3502" y="2369"/>
              <a:ext cx="338" cy="116"/>
            </a:xfrm>
            <a:custGeom>
              <a:avLst/>
              <a:gdLst>
                <a:gd name="T0" fmla="*/ 414 w 522"/>
                <a:gd name="T1" fmla="*/ 179 h 179"/>
                <a:gd name="T2" fmla="*/ 0 w 522"/>
                <a:gd name="T3" fmla="*/ 0 h 179"/>
                <a:gd name="T4" fmla="*/ 213 w 522"/>
                <a:gd name="T5" fmla="*/ 60 h 179"/>
                <a:gd name="T6" fmla="*/ 414 w 522"/>
                <a:gd name="T7" fmla="*/ 179 h 179"/>
              </a:gdLst>
              <a:ahLst/>
              <a:cxnLst>
                <a:cxn ang="0">
                  <a:pos x="T0" y="T1"/>
                </a:cxn>
                <a:cxn ang="0">
                  <a:pos x="T2" y="T3"/>
                </a:cxn>
                <a:cxn ang="0">
                  <a:pos x="T4" y="T5"/>
                </a:cxn>
                <a:cxn ang="0">
                  <a:pos x="T6" y="T7"/>
                </a:cxn>
              </a:cxnLst>
              <a:rect l="0" t="0" r="r" b="b"/>
              <a:pathLst>
                <a:path w="522" h="179">
                  <a:moveTo>
                    <a:pt x="414" y="179"/>
                  </a:moveTo>
                  <a:cubicBezTo>
                    <a:pt x="522" y="89"/>
                    <a:pt x="202" y="10"/>
                    <a:pt x="0" y="0"/>
                  </a:cubicBezTo>
                  <a:cubicBezTo>
                    <a:pt x="64" y="15"/>
                    <a:pt x="79" y="12"/>
                    <a:pt x="213" y="60"/>
                  </a:cubicBezTo>
                  <a:cubicBezTo>
                    <a:pt x="347" y="108"/>
                    <a:pt x="388" y="160"/>
                    <a:pt x="414" y="179"/>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41" name="AutoShape 9"/>
          <p:cNvSpPr>
            <a:spLocks noChangeArrowheads="1"/>
          </p:cNvSpPr>
          <p:nvPr/>
        </p:nvSpPr>
        <p:spPr bwMode="auto">
          <a:xfrm rot="15820281">
            <a:off x="4988035" y="3706844"/>
            <a:ext cx="1803188" cy="160362"/>
          </a:xfrm>
          <a:prstGeom prst="roundRect">
            <a:avLst>
              <a:gd name="adj" fmla="val 50000"/>
            </a:avLst>
          </a:prstGeom>
          <a:gradFill rotWithShape="1">
            <a:gsLst>
              <a:gs pos="0">
                <a:schemeClr val="folHlink">
                  <a:gamma/>
                  <a:tint val="26667"/>
                  <a:invGamma/>
                </a:schemeClr>
              </a:gs>
              <a:gs pos="100000">
                <a:schemeClr val="fo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42" name="Group 10"/>
          <p:cNvGrpSpPr>
            <a:grpSpLocks/>
          </p:cNvGrpSpPr>
          <p:nvPr/>
        </p:nvGrpSpPr>
        <p:grpSpPr bwMode="auto">
          <a:xfrm>
            <a:off x="1949019" y="3151604"/>
            <a:ext cx="2421632" cy="1117600"/>
            <a:chOff x="1518" y="2850"/>
            <a:chExt cx="1344" cy="595"/>
          </a:xfrm>
        </p:grpSpPr>
        <p:grpSp>
          <p:nvGrpSpPr>
            <p:cNvPr id="43" name="Group 11"/>
            <p:cNvGrpSpPr>
              <a:grpSpLocks/>
            </p:cNvGrpSpPr>
            <p:nvPr/>
          </p:nvGrpSpPr>
          <p:grpSpPr bwMode="auto">
            <a:xfrm>
              <a:off x="1518" y="3020"/>
              <a:ext cx="1276" cy="425"/>
              <a:chOff x="2256" y="2939"/>
              <a:chExt cx="1276" cy="425"/>
            </a:xfrm>
          </p:grpSpPr>
          <p:sp>
            <p:nvSpPr>
              <p:cNvPr id="47" name="Oval 12"/>
              <p:cNvSpPr>
                <a:spLocks noChangeArrowheads="1"/>
              </p:cNvSpPr>
              <p:nvPr/>
            </p:nvSpPr>
            <p:spPr bwMode="auto">
              <a:xfrm>
                <a:off x="2256" y="3024"/>
                <a:ext cx="1276" cy="34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 name="Rectangle 13"/>
              <p:cNvSpPr>
                <a:spLocks noChangeArrowheads="1"/>
              </p:cNvSpPr>
              <p:nvPr/>
            </p:nvSpPr>
            <p:spPr bwMode="auto">
              <a:xfrm>
                <a:off x="2256" y="2939"/>
                <a:ext cx="1276" cy="25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grpSp>
        <p:sp>
          <p:nvSpPr>
            <p:cNvPr id="44" name="Oval 14"/>
            <p:cNvSpPr>
              <a:spLocks noChangeArrowheads="1"/>
            </p:cNvSpPr>
            <p:nvPr/>
          </p:nvSpPr>
          <p:spPr bwMode="auto">
            <a:xfrm>
              <a:off x="1518" y="2850"/>
              <a:ext cx="1276" cy="34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5" name="Oval 15"/>
            <p:cNvSpPr>
              <a:spLocks noChangeArrowheads="1"/>
            </p:cNvSpPr>
            <p:nvPr/>
          </p:nvSpPr>
          <p:spPr bwMode="auto">
            <a:xfrm>
              <a:off x="1526" y="2854"/>
              <a:ext cx="1260" cy="328"/>
            </a:xfrm>
            <a:prstGeom prst="ellipse">
              <a:avLst/>
            </a:prstGeom>
            <a:gradFill rotWithShape="1">
              <a:gsLst>
                <a:gs pos="0">
                  <a:schemeClr val="bg2"/>
                </a:gs>
                <a:gs pos="100000">
                  <a:schemeClr val="bg2">
                    <a:gamma/>
                    <a:tint val="67843"/>
                    <a:invGamma/>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aseline="-25000"/>
            </a:p>
          </p:txBody>
        </p:sp>
        <p:sp>
          <p:nvSpPr>
            <p:cNvPr id="46" name="Freeform 16"/>
            <p:cNvSpPr>
              <a:spLocks/>
            </p:cNvSpPr>
            <p:nvPr/>
          </p:nvSpPr>
          <p:spPr bwMode="auto">
            <a:xfrm>
              <a:off x="2340" y="2876"/>
              <a:ext cx="522" cy="169"/>
            </a:xfrm>
            <a:custGeom>
              <a:avLst/>
              <a:gdLst>
                <a:gd name="T0" fmla="*/ 403 w 522"/>
                <a:gd name="T1" fmla="*/ 169 h 169"/>
                <a:gd name="T2" fmla="*/ 0 w 522"/>
                <a:gd name="T3" fmla="*/ 0 h 169"/>
                <a:gd name="T4" fmla="*/ 213 w 522"/>
                <a:gd name="T5" fmla="*/ 60 h 169"/>
                <a:gd name="T6" fmla="*/ 403 w 522"/>
                <a:gd name="T7" fmla="*/ 169 h 169"/>
              </a:gdLst>
              <a:ahLst/>
              <a:cxnLst>
                <a:cxn ang="0">
                  <a:pos x="T0" y="T1"/>
                </a:cxn>
                <a:cxn ang="0">
                  <a:pos x="T2" y="T3"/>
                </a:cxn>
                <a:cxn ang="0">
                  <a:pos x="T4" y="T5"/>
                </a:cxn>
                <a:cxn ang="0">
                  <a:pos x="T6" y="T7"/>
                </a:cxn>
              </a:cxnLst>
              <a:rect l="0" t="0" r="r" b="b"/>
              <a:pathLst>
                <a:path w="522" h="169">
                  <a:moveTo>
                    <a:pt x="403" y="169"/>
                  </a:moveTo>
                  <a:cubicBezTo>
                    <a:pt x="522" y="91"/>
                    <a:pt x="202" y="10"/>
                    <a:pt x="0" y="0"/>
                  </a:cubicBezTo>
                  <a:cubicBezTo>
                    <a:pt x="64" y="15"/>
                    <a:pt x="79" y="12"/>
                    <a:pt x="213" y="60"/>
                  </a:cubicBezTo>
                  <a:cubicBezTo>
                    <a:pt x="347" y="108"/>
                    <a:pt x="377" y="150"/>
                    <a:pt x="403" y="169"/>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49" name="Group 17"/>
          <p:cNvGrpSpPr>
            <a:grpSpLocks/>
          </p:cNvGrpSpPr>
          <p:nvPr/>
        </p:nvGrpSpPr>
        <p:grpSpPr bwMode="auto">
          <a:xfrm>
            <a:off x="6887540" y="2987641"/>
            <a:ext cx="1902711" cy="884688"/>
            <a:chOff x="4176" y="2640"/>
            <a:chExt cx="1056" cy="471"/>
          </a:xfrm>
        </p:grpSpPr>
        <p:grpSp>
          <p:nvGrpSpPr>
            <p:cNvPr id="50" name="Group 18"/>
            <p:cNvGrpSpPr>
              <a:grpSpLocks/>
            </p:cNvGrpSpPr>
            <p:nvPr/>
          </p:nvGrpSpPr>
          <p:grpSpPr bwMode="auto">
            <a:xfrm>
              <a:off x="4176" y="2775"/>
              <a:ext cx="1010" cy="336"/>
              <a:chOff x="2256" y="2939"/>
              <a:chExt cx="1276" cy="425"/>
            </a:xfrm>
          </p:grpSpPr>
          <p:sp>
            <p:nvSpPr>
              <p:cNvPr id="54" name="Oval 19"/>
              <p:cNvSpPr>
                <a:spLocks noChangeArrowheads="1"/>
              </p:cNvSpPr>
              <p:nvPr/>
            </p:nvSpPr>
            <p:spPr bwMode="auto">
              <a:xfrm>
                <a:off x="2256" y="3024"/>
                <a:ext cx="1276" cy="34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5" name="Rectangle 20"/>
              <p:cNvSpPr>
                <a:spLocks noChangeArrowheads="1"/>
              </p:cNvSpPr>
              <p:nvPr/>
            </p:nvSpPr>
            <p:spPr bwMode="auto">
              <a:xfrm>
                <a:off x="2256" y="2939"/>
                <a:ext cx="1276" cy="25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grpSp>
        <p:sp>
          <p:nvSpPr>
            <p:cNvPr id="51" name="Oval 21"/>
            <p:cNvSpPr>
              <a:spLocks noChangeArrowheads="1"/>
            </p:cNvSpPr>
            <p:nvPr/>
          </p:nvSpPr>
          <p:spPr bwMode="auto">
            <a:xfrm>
              <a:off x="4176" y="2640"/>
              <a:ext cx="1010" cy="26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2" name="Oval 22"/>
            <p:cNvSpPr>
              <a:spLocks noChangeArrowheads="1"/>
            </p:cNvSpPr>
            <p:nvPr/>
          </p:nvSpPr>
          <p:spPr bwMode="auto">
            <a:xfrm>
              <a:off x="4182" y="2643"/>
              <a:ext cx="998" cy="260"/>
            </a:xfrm>
            <a:prstGeom prst="ellipse">
              <a:avLst/>
            </a:prstGeom>
            <a:gradFill rotWithShape="1">
              <a:gsLst>
                <a:gs pos="0">
                  <a:schemeClr val="accent2"/>
                </a:gs>
                <a:gs pos="100000">
                  <a:schemeClr val="accent2">
                    <a:gamma/>
                    <a:tint val="67843"/>
                    <a:invGamma/>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aseline="-25000"/>
            </a:p>
          </p:txBody>
        </p:sp>
        <p:sp>
          <p:nvSpPr>
            <p:cNvPr id="53" name="Freeform 23"/>
            <p:cNvSpPr>
              <a:spLocks/>
            </p:cNvSpPr>
            <p:nvPr/>
          </p:nvSpPr>
          <p:spPr bwMode="auto">
            <a:xfrm>
              <a:off x="4819" y="2661"/>
              <a:ext cx="413" cy="141"/>
            </a:xfrm>
            <a:custGeom>
              <a:avLst/>
              <a:gdLst>
                <a:gd name="T0" fmla="*/ 414 w 522"/>
                <a:gd name="T1" fmla="*/ 179 h 179"/>
                <a:gd name="T2" fmla="*/ 0 w 522"/>
                <a:gd name="T3" fmla="*/ 0 h 179"/>
                <a:gd name="T4" fmla="*/ 213 w 522"/>
                <a:gd name="T5" fmla="*/ 60 h 179"/>
                <a:gd name="T6" fmla="*/ 414 w 522"/>
                <a:gd name="T7" fmla="*/ 179 h 179"/>
              </a:gdLst>
              <a:ahLst/>
              <a:cxnLst>
                <a:cxn ang="0">
                  <a:pos x="T0" y="T1"/>
                </a:cxn>
                <a:cxn ang="0">
                  <a:pos x="T2" y="T3"/>
                </a:cxn>
                <a:cxn ang="0">
                  <a:pos x="T4" y="T5"/>
                </a:cxn>
                <a:cxn ang="0">
                  <a:pos x="T6" y="T7"/>
                </a:cxn>
              </a:cxnLst>
              <a:rect l="0" t="0" r="r" b="b"/>
              <a:pathLst>
                <a:path w="522" h="179">
                  <a:moveTo>
                    <a:pt x="414" y="179"/>
                  </a:moveTo>
                  <a:cubicBezTo>
                    <a:pt x="522" y="89"/>
                    <a:pt x="202" y="10"/>
                    <a:pt x="0" y="0"/>
                  </a:cubicBezTo>
                  <a:cubicBezTo>
                    <a:pt x="64" y="15"/>
                    <a:pt x="79" y="12"/>
                    <a:pt x="213" y="60"/>
                  </a:cubicBezTo>
                  <a:cubicBezTo>
                    <a:pt x="347" y="108"/>
                    <a:pt x="388" y="160"/>
                    <a:pt x="414" y="179"/>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56" name="AutoShape 24"/>
          <p:cNvSpPr>
            <a:spLocks noChangeArrowheads="1"/>
          </p:cNvSpPr>
          <p:nvPr/>
        </p:nvSpPr>
        <p:spPr bwMode="auto">
          <a:xfrm rot="18612790">
            <a:off x="6514268" y="4038734"/>
            <a:ext cx="1713028" cy="160362"/>
          </a:xfrm>
          <a:prstGeom prst="roundRect">
            <a:avLst>
              <a:gd name="adj" fmla="val 50000"/>
            </a:avLst>
          </a:prstGeom>
          <a:gradFill rotWithShape="1">
            <a:gsLst>
              <a:gs pos="0">
                <a:schemeClr val="folHlink">
                  <a:gamma/>
                  <a:tint val="26667"/>
                  <a:invGamma/>
                </a:schemeClr>
              </a:gs>
              <a:gs pos="100000">
                <a:schemeClr val="fo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7" name="AutoShape 25"/>
          <p:cNvSpPr>
            <a:spLocks noChangeArrowheads="1"/>
          </p:cNvSpPr>
          <p:nvPr/>
        </p:nvSpPr>
        <p:spPr bwMode="auto">
          <a:xfrm rot="1108189">
            <a:off x="3312639" y="4295241"/>
            <a:ext cx="2940553" cy="270478"/>
          </a:xfrm>
          <a:prstGeom prst="roundRect">
            <a:avLst>
              <a:gd name="adj" fmla="val 50000"/>
            </a:avLst>
          </a:prstGeom>
          <a:gradFill rotWithShape="1">
            <a:gsLst>
              <a:gs pos="0">
                <a:schemeClr val="folHlink">
                  <a:gamma/>
                  <a:tint val="26667"/>
                  <a:invGamma/>
                </a:schemeClr>
              </a:gs>
              <a:gs pos="100000">
                <a:schemeClr val="fo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58" name="Group 26"/>
          <p:cNvGrpSpPr>
            <a:grpSpLocks/>
          </p:cNvGrpSpPr>
          <p:nvPr/>
        </p:nvGrpSpPr>
        <p:grpSpPr bwMode="auto">
          <a:xfrm>
            <a:off x="4650310" y="3757211"/>
            <a:ext cx="2854066" cy="1327973"/>
            <a:chOff x="2976" y="3072"/>
            <a:chExt cx="1584" cy="707"/>
          </a:xfrm>
        </p:grpSpPr>
        <p:grpSp>
          <p:nvGrpSpPr>
            <p:cNvPr id="59" name="Group 27"/>
            <p:cNvGrpSpPr>
              <a:grpSpLocks/>
            </p:cNvGrpSpPr>
            <p:nvPr/>
          </p:nvGrpSpPr>
          <p:grpSpPr bwMode="auto">
            <a:xfrm>
              <a:off x="2976" y="3274"/>
              <a:ext cx="1515" cy="505"/>
              <a:chOff x="2256" y="2939"/>
              <a:chExt cx="1276" cy="425"/>
            </a:xfrm>
          </p:grpSpPr>
          <p:sp>
            <p:nvSpPr>
              <p:cNvPr id="63" name="Oval 28"/>
              <p:cNvSpPr>
                <a:spLocks noChangeArrowheads="1"/>
              </p:cNvSpPr>
              <p:nvPr/>
            </p:nvSpPr>
            <p:spPr bwMode="auto">
              <a:xfrm>
                <a:off x="2256" y="3024"/>
                <a:ext cx="1276" cy="34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4" name="Rectangle 29"/>
              <p:cNvSpPr>
                <a:spLocks noChangeArrowheads="1"/>
              </p:cNvSpPr>
              <p:nvPr/>
            </p:nvSpPr>
            <p:spPr bwMode="auto">
              <a:xfrm>
                <a:off x="2256" y="2939"/>
                <a:ext cx="1276" cy="25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grpSp>
        <p:sp>
          <p:nvSpPr>
            <p:cNvPr id="60" name="Oval 30"/>
            <p:cNvSpPr>
              <a:spLocks noChangeArrowheads="1"/>
            </p:cNvSpPr>
            <p:nvPr/>
          </p:nvSpPr>
          <p:spPr bwMode="auto">
            <a:xfrm>
              <a:off x="2976" y="3072"/>
              <a:ext cx="1515" cy="404"/>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1" name="Oval 31"/>
            <p:cNvSpPr>
              <a:spLocks noChangeArrowheads="1"/>
            </p:cNvSpPr>
            <p:nvPr/>
          </p:nvSpPr>
          <p:spPr bwMode="auto">
            <a:xfrm>
              <a:off x="2985" y="3077"/>
              <a:ext cx="1497" cy="389"/>
            </a:xfrm>
            <a:prstGeom prst="ellipse">
              <a:avLst/>
            </a:prstGeom>
            <a:blipFill>
              <a:blip r:embed="rId4"/>
              <a:stretch>
                <a:fillRect/>
              </a:stretch>
            </a:bli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aseline="-25000"/>
            </a:p>
          </p:txBody>
        </p:sp>
        <p:sp>
          <p:nvSpPr>
            <p:cNvPr id="62" name="Freeform 32"/>
            <p:cNvSpPr>
              <a:spLocks/>
            </p:cNvSpPr>
            <p:nvPr/>
          </p:nvSpPr>
          <p:spPr bwMode="auto">
            <a:xfrm>
              <a:off x="3940" y="3103"/>
              <a:ext cx="620" cy="213"/>
            </a:xfrm>
            <a:custGeom>
              <a:avLst/>
              <a:gdLst>
                <a:gd name="T0" fmla="*/ 414 w 522"/>
                <a:gd name="T1" fmla="*/ 179 h 179"/>
                <a:gd name="T2" fmla="*/ 0 w 522"/>
                <a:gd name="T3" fmla="*/ 0 h 179"/>
                <a:gd name="T4" fmla="*/ 213 w 522"/>
                <a:gd name="T5" fmla="*/ 60 h 179"/>
                <a:gd name="T6" fmla="*/ 414 w 522"/>
                <a:gd name="T7" fmla="*/ 179 h 179"/>
              </a:gdLst>
              <a:ahLst/>
              <a:cxnLst>
                <a:cxn ang="0">
                  <a:pos x="T0" y="T1"/>
                </a:cxn>
                <a:cxn ang="0">
                  <a:pos x="T2" y="T3"/>
                </a:cxn>
                <a:cxn ang="0">
                  <a:pos x="T4" y="T5"/>
                </a:cxn>
                <a:cxn ang="0">
                  <a:pos x="T6" y="T7"/>
                </a:cxn>
              </a:cxnLst>
              <a:rect l="0" t="0" r="r" b="b"/>
              <a:pathLst>
                <a:path w="522" h="179">
                  <a:moveTo>
                    <a:pt x="414" y="179"/>
                  </a:moveTo>
                  <a:cubicBezTo>
                    <a:pt x="522" y="89"/>
                    <a:pt x="202" y="10"/>
                    <a:pt x="0" y="0"/>
                  </a:cubicBezTo>
                  <a:cubicBezTo>
                    <a:pt x="64" y="15"/>
                    <a:pt x="79" y="12"/>
                    <a:pt x="213" y="60"/>
                  </a:cubicBezTo>
                  <a:cubicBezTo>
                    <a:pt x="347" y="108"/>
                    <a:pt x="388" y="160"/>
                    <a:pt x="414" y="179"/>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65" name="Text Box 35"/>
          <p:cNvSpPr txBox="1">
            <a:spLocks noChangeArrowheads="1"/>
          </p:cNvSpPr>
          <p:nvPr/>
        </p:nvSpPr>
        <p:spPr bwMode="auto">
          <a:xfrm>
            <a:off x="4502978" y="4364018"/>
            <a:ext cx="30227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1"/>
            <a:r>
              <a:rPr lang="ar-SA" altLang="ar-SA" sz="3600" b="1" baseline="-25000" dirty="0" smtClean="0">
                <a:solidFill>
                  <a:srgbClr val="000000"/>
                </a:solidFill>
                <a:effectLst>
                  <a:outerShdw blurRad="38100" dist="38100" dir="2700000" algn="tl">
                    <a:srgbClr val="000000">
                      <a:alpha val="43137"/>
                    </a:srgbClr>
                  </a:outerShdw>
                </a:effectLst>
                <a:cs typeface="Arial" panose="020B0604020202020204" pitchFamily="34" charset="0"/>
              </a:rPr>
              <a:t>الحاسوب التعليمي</a:t>
            </a:r>
            <a:endParaRPr lang="en-US" altLang="ar-SA" sz="3600" b="1" baseline="-25000" dirty="0">
              <a:solidFill>
                <a:srgbClr val="000000"/>
              </a:solidFill>
              <a:effectLst>
                <a:outerShdw blurRad="38100" dist="38100" dir="2700000" algn="tl">
                  <a:srgbClr val="000000">
                    <a:alpha val="43137"/>
                  </a:srgbClr>
                </a:outerShdw>
              </a:effectLst>
              <a:cs typeface="Arial" panose="020B0604020202020204" pitchFamily="34" charset="0"/>
            </a:endParaRPr>
          </a:p>
        </p:txBody>
      </p:sp>
      <p:sp>
        <p:nvSpPr>
          <p:cNvPr id="66" name="Text Box 36"/>
          <p:cNvSpPr txBox="1">
            <a:spLocks noChangeArrowheads="1"/>
          </p:cNvSpPr>
          <p:nvPr/>
        </p:nvSpPr>
        <p:spPr bwMode="auto">
          <a:xfrm>
            <a:off x="6557531" y="2492896"/>
            <a:ext cx="2334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altLang="ar-SA" sz="3600" b="1" baseline="-25000" dirty="0" smtClean="0">
                <a:solidFill>
                  <a:srgbClr val="000000"/>
                </a:solidFill>
                <a:effectLst>
                  <a:outerShdw blurRad="38100" dist="38100" dir="2700000" algn="tl">
                    <a:srgbClr val="000000">
                      <a:alpha val="43137"/>
                    </a:srgbClr>
                  </a:outerShdw>
                </a:effectLst>
              </a:rPr>
              <a:t>التعلم عن الحاسوب</a:t>
            </a:r>
            <a:endParaRPr lang="en-US" altLang="ar-SA" sz="3600" b="1" baseline="-25000" dirty="0">
              <a:solidFill>
                <a:srgbClr val="000000"/>
              </a:solidFill>
              <a:effectLst>
                <a:outerShdw blurRad="38100" dist="38100" dir="2700000" algn="tl">
                  <a:srgbClr val="000000">
                    <a:alpha val="43137"/>
                  </a:srgbClr>
                </a:outerShdw>
              </a:effectLst>
            </a:endParaRPr>
          </a:p>
        </p:txBody>
      </p:sp>
      <p:sp>
        <p:nvSpPr>
          <p:cNvPr id="67" name="Text Box 36"/>
          <p:cNvSpPr txBox="1">
            <a:spLocks noChangeArrowheads="1"/>
          </p:cNvSpPr>
          <p:nvPr/>
        </p:nvSpPr>
        <p:spPr bwMode="auto">
          <a:xfrm>
            <a:off x="4434700" y="2071546"/>
            <a:ext cx="2334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altLang="ar-SA" sz="3600" b="1" baseline="-25000" dirty="0" smtClean="0">
                <a:solidFill>
                  <a:srgbClr val="000000"/>
                </a:solidFill>
                <a:effectLst>
                  <a:outerShdw blurRad="38100" dist="38100" dir="2700000" algn="tl">
                    <a:srgbClr val="000000">
                      <a:alpha val="43137"/>
                    </a:srgbClr>
                  </a:outerShdw>
                </a:effectLst>
              </a:rPr>
              <a:t>التعلم من الحاسوب</a:t>
            </a:r>
            <a:endParaRPr lang="en-US" altLang="ar-SA" sz="3600" b="1" baseline="-25000" dirty="0">
              <a:solidFill>
                <a:srgbClr val="000000"/>
              </a:solidFill>
              <a:effectLst>
                <a:outerShdw blurRad="38100" dist="38100" dir="2700000" algn="tl">
                  <a:srgbClr val="000000">
                    <a:alpha val="43137"/>
                  </a:srgbClr>
                </a:outerShdw>
              </a:effectLst>
            </a:endParaRPr>
          </a:p>
        </p:txBody>
      </p:sp>
      <p:sp>
        <p:nvSpPr>
          <p:cNvPr id="68" name="Text Box 36"/>
          <p:cNvSpPr txBox="1">
            <a:spLocks noChangeArrowheads="1"/>
          </p:cNvSpPr>
          <p:nvPr/>
        </p:nvSpPr>
        <p:spPr bwMode="auto">
          <a:xfrm>
            <a:off x="2200549" y="2348880"/>
            <a:ext cx="18755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altLang="ar-SA" sz="3600" b="1" baseline="-25000" dirty="0" smtClean="0">
                <a:solidFill>
                  <a:srgbClr val="000000"/>
                </a:solidFill>
                <a:effectLst>
                  <a:outerShdw blurRad="38100" dist="38100" dir="2700000" algn="tl">
                    <a:srgbClr val="000000">
                      <a:alpha val="43137"/>
                    </a:srgbClr>
                  </a:outerShdw>
                </a:effectLst>
              </a:rPr>
              <a:t>التعلم بالحاسوب أو مع الحاسوب</a:t>
            </a:r>
            <a:endParaRPr lang="en-US" altLang="ar-SA" sz="3600" b="1" baseline="-25000" dirty="0">
              <a:solidFill>
                <a:srgbClr val="000000"/>
              </a:solidFill>
              <a:effectLst>
                <a:outerShdw blurRad="38100" dist="38100" dir="2700000" algn="tl">
                  <a:srgbClr val="000000">
                    <a:alpha val="43137"/>
                  </a:srgbClr>
                </a:outerShdw>
              </a:effectLst>
            </a:endParaRPr>
          </a:p>
        </p:txBody>
      </p:sp>
      <p:sp>
        <p:nvSpPr>
          <p:cNvPr id="4" name="Rectangle 3"/>
          <p:cNvSpPr/>
          <p:nvPr/>
        </p:nvSpPr>
        <p:spPr>
          <a:xfrm>
            <a:off x="1643042" y="897057"/>
            <a:ext cx="7572428" cy="646331"/>
          </a:xfrm>
          <a:prstGeom prst="rect">
            <a:avLst/>
          </a:prstGeom>
        </p:spPr>
        <p:txBody>
          <a:bodyPr wrap="square">
            <a:spAutoFit/>
          </a:bodyPr>
          <a:lstStyle/>
          <a:p>
            <a:pPr rtl="1"/>
            <a:r>
              <a:rPr lang="ar-SA" altLang="ar-SA" sz="3600" dirty="0" smtClean="0">
                <a:solidFill>
                  <a:schemeClr val="bg1">
                    <a:lumMod val="50000"/>
                  </a:schemeClr>
                </a:solidFill>
              </a:rPr>
              <a:t>أولاً: الحاسوب التعليمي </a:t>
            </a:r>
            <a:r>
              <a:rPr lang="en-US" altLang="ar-SA" sz="3200" dirty="0">
                <a:solidFill>
                  <a:schemeClr val="bg1">
                    <a:lumMod val="50000"/>
                  </a:schemeClr>
                </a:solidFill>
                <a:latin typeface="Times New Roman" panose="02020603050405020304" pitchFamily="18" charset="0"/>
                <a:cs typeface="Times New Roman" panose="02020603050405020304" pitchFamily="18" charset="0"/>
              </a:rPr>
              <a:t>Instructional Computer</a:t>
            </a:r>
            <a:endParaRPr lang="ar-SA" sz="28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71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مستطيل مستدير الزوايا 8"/>
          <p:cNvSpPr/>
          <p:nvPr/>
        </p:nvSpPr>
        <p:spPr>
          <a:xfrm>
            <a:off x="6948264" y="1412776"/>
            <a:ext cx="2016224" cy="1368152"/>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dirty="0" smtClean="0">
                <a:solidFill>
                  <a:schemeClr val="tx1"/>
                </a:solidFill>
                <a:latin typeface="Arial" panose="020B0604020202020204" pitchFamily="34" charset="0"/>
                <a:cs typeface="Arial" panose="020B0604020202020204" pitchFamily="34" charset="0"/>
              </a:rPr>
              <a:t>التعلم عن الحاسوب</a:t>
            </a:r>
            <a:endParaRPr lang="ar-SA" sz="2800" dirty="0">
              <a:solidFill>
                <a:schemeClr val="tx1"/>
              </a:solidFill>
              <a:latin typeface="Arial" panose="020B0604020202020204" pitchFamily="34" charset="0"/>
              <a:cs typeface="Arial" panose="020B0604020202020204" pitchFamily="34" charset="0"/>
            </a:endParaRPr>
          </a:p>
        </p:txBody>
      </p:sp>
      <p:sp>
        <p:nvSpPr>
          <p:cNvPr id="70" name="مستطيل مستدير الزوايا 11"/>
          <p:cNvSpPr/>
          <p:nvPr/>
        </p:nvSpPr>
        <p:spPr>
          <a:xfrm>
            <a:off x="6913934" y="3176972"/>
            <a:ext cx="2016224" cy="144016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dirty="0" smtClean="0">
                <a:solidFill>
                  <a:schemeClr val="tx1"/>
                </a:solidFill>
              </a:rPr>
              <a:t>التعلم من الحاسوب</a:t>
            </a:r>
            <a:endParaRPr lang="ar-SA" sz="2800" dirty="0">
              <a:solidFill>
                <a:schemeClr val="tx1"/>
              </a:solidFill>
            </a:endParaRPr>
          </a:p>
        </p:txBody>
      </p:sp>
      <p:sp>
        <p:nvSpPr>
          <p:cNvPr id="71" name="مستطيل مستدير الزوايا 12"/>
          <p:cNvSpPr/>
          <p:nvPr/>
        </p:nvSpPr>
        <p:spPr>
          <a:xfrm>
            <a:off x="6857925" y="5013176"/>
            <a:ext cx="2016224" cy="144016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dirty="0" smtClean="0">
                <a:solidFill>
                  <a:schemeClr val="tx1"/>
                </a:solidFill>
              </a:rPr>
              <a:t>التعلم بالحاسوب أو مع الحاسوب</a:t>
            </a:r>
            <a:endParaRPr lang="ar-SA" sz="2800" dirty="0">
              <a:solidFill>
                <a:schemeClr val="tx1"/>
              </a:solidFill>
            </a:endParaRPr>
          </a:p>
        </p:txBody>
      </p:sp>
      <p:sp>
        <p:nvSpPr>
          <p:cNvPr id="72" name="مستطيل 10"/>
          <p:cNvSpPr/>
          <p:nvPr/>
        </p:nvSpPr>
        <p:spPr>
          <a:xfrm>
            <a:off x="1835696" y="2276872"/>
            <a:ext cx="2160240" cy="648072"/>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مقرر الحاسب الآلي للصف الثاني الثانوي</a:t>
            </a:r>
            <a:endParaRPr lang="ar-SA" sz="2000" b="1" dirty="0">
              <a:solidFill>
                <a:schemeClr val="tx1"/>
              </a:solidFill>
            </a:endParaRPr>
          </a:p>
        </p:txBody>
      </p:sp>
      <p:sp>
        <p:nvSpPr>
          <p:cNvPr id="73" name="مستطيل 13"/>
          <p:cNvSpPr/>
          <p:nvPr/>
        </p:nvSpPr>
        <p:spPr>
          <a:xfrm>
            <a:off x="1835696" y="3861048"/>
            <a:ext cx="2160240" cy="648072"/>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كتاب لتعليم أحد لغات البرمجة</a:t>
            </a:r>
            <a:endParaRPr lang="ar-SA" sz="2000" b="1" dirty="0">
              <a:solidFill>
                <a:schemeClr val="tx1"/>
              </a:solidFill>
            </a:endParaRPr>
          </a:p>
        </p:txBody>
      </p:sp>
      <p:sp>
        <p:nvSpPr>
          <p:cNvPr id="74" name="مستطيل 14"/>
          <p:cNvSpPr/>
          <p:nvPr/>
        </p:nvSpPr>
        <p:spPr>
          <a:xfrm>
            <a:off x="1835696" y="3068960"/>
            <a:ext cx="2160240" cy="648072"/>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فيلم تعليمي في موقع اليوتيوب</a:t>
            </a:r>
            <a:endParaRPr lang="ar-SA" sz="2000" b="1" dirty="0">
              <a:solidFill>
                <a:schemeClr val="tx1"/>
              </a:solidFill>
            </a:endParaRPr>
          </a:p>
        </p:txBody>
      </p:sp>
      <p:sp>
        <p:nvSpPr>
          <p:cNvPr id="75" name="مستطيل 15"/>
          <p:cNvSpPr/>
          <p:nvPr/>
        </p:nvSpPr>
        <p:spPr>
          <a:xfrm>
            <a:off x="1835696" y="4653136"/>
            <a:ext cx="2160240" cy="648072"/>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البحث عن معلومة معينة في موقع جوجل</a:t>
            </a:r>
            <a:endParaRPr lang="ar-SA" sz="2000" b="1" dirty="0">
              <a:solidFill>
                <a:schemeClr val="tx1"/>
              </a:solidFill>
            </a:endParaRPr>
          </a:p>
        </p:txBody>
      </p:sp>
      <p:sp>
        <p:nvSpPr>
          <p:cNvPr id="76" name="مستطيل 16"/>
          <p:cNvSpPr/>
          <p:nvPr/>
        </p:nvSpPr>
        <p:spPr>
          <a:xfrm>
            <a:off x="1835696" y="1484784"/>
            <a:ext cx="2160240" cy="648072"/>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برنامج تعليمي بعنوان "تعلم الإنجليزية”</a:t>
            </a:r>
            <a:endParaRPr lang="ar-SA" sz="2000" b="1" dirty="0">
              <a:solidFill>
                <a:schemeClr val="tx1"/>
              </a:solidFill>
            </a:endParaRPr>
          </a:p>
        </p:txBody>
      </p:sp>
      <p:sp>
        <p:nvSpPr>
          <p:cNvPr id="77" name="مستطيل 17"/>
          <p:cNvSpPr/>
          <p:nvPr/>
        </p:nvSpPr>
        <p:spPr>
          <a:xfrm>
            <a:off x="1835696" y="5445224"/>
            <a:ext cx="2160240" cy="864096"/>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لعبة تعليمية إلكترونية لتعليم جدول الضرب</a:t>
            </a:r>
            <a:endParaRPr lang="ar-SA" sz="2000" b="1" dirty="0">
              <a:solidFill>
                <a:schemeClr val="tx1"/>
              </a:solidFill>
            </a:endParaRPr>
          </a:p>
        </p:txBody>
      </p:sp>
      <p:sp>
        <p:nvSpPr>
          <p:cNvPr id="78"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bg2"/>
                </a:solidFill>
                <a:latin typeface="+mj-lt"/>
                <a:ea typeface="+mj-ea"/>
                <a:cs typeface="+mj-cs"/>
              </a:defRPr>
            </a:lvl1pPr>
            <a:lvl2pPr algn="l" rtl="1" eaLnBrk="1" fontAlgn="base" hangingPunct="1">
              <a:spcBef>
                <a:spcPct val="0"/>
              </a:spcBef>
              <a:spcAft>
                <a:spcPct val="0"/>
              </a:spcAft>
              <a:defRPr sz="4400">
                <a:solidFill>
                  <a:schemeClr val="bg2"/>
                </a:solidFill>
                <a:latin typeface="Microsoft Sans Serif" pitchFamily="34" charset="0"/>
              </a:defRPr>
            </a:lvl2pPr>
            <a:lvl3pPr algn="l" rtl="1" eaLnBrk="1" fontAlgn="base" hangingPunct="1">
              <a:spcBef>
                <a:spcPct val="0"/>
              </a:spcBef>
              <a:spcAft>
                <a:spcPct val="0"/>
              </a:spcAft>
              <a:defRPr sz="4400">
                <a:solidFill>
                  <a:schemeClr val="bg2"/>
                </a:solidFill>
                <a:latin typeface="Microsoft Sans Serif" pitchFamily="34" charset="0"/>
              </a:defRPr>
            </a:lvl3pPr>
            <a:lvl4pPr algn="l" rtl="1" eaLnBrk="1" fontAlgn="base" hangingPunct="1">
              <a:spcBef>
                <a:spcPct val="0"/>
              </a:spcBef>
              <a:spcAft>
                <a:spcPct val="0"/>
              </a:spcAft>
              <a:defRPr sz="4400">
                <a:solidFill>
                  <a:schemeClr val="bg2"/>
                </a:solidFill>
                <a:latin typeface="Microsoft Sans Serif" pitchFamily="34" charset="0"/>
              </a:defRPr>
            </a:lvl4pPr>
            <a:lvl5pPr algn="l" rtl="1" eaLnBrk="1" fontAlgn="base" hangingPunct="1">
              <a:spcBef>
                <a:spcPct val="0"/>
              </a:spcBef>
              <a:spcAft>
                <a:spcPct val="0"/>
              </a:spcAft>
              <a:defRPr sz="4400">
                <a:solidFill>
                  <a:schemeClr val="bg2"/>
                </a:solidFill>
                <a:latin typeface="Microsoft Sans Serif" pitchFamily="34" charset="0"/>
              </a:defRPr>
            </a:lvl5pPr>
            <a:lvl6pPr marL="457200" algn="l" rtl="1" eaLnBrk="1" fontAlgn="base" hangingPunct="1">
              <a:spcBef>
                <a:spcPct val="0"/>
              </a:spcBef>
              <a:spcAft>
                <a:spcPct val="0"/>
              </a:spcAft>
              <a:defRPr sz="4400">
                <a:solidFill>
                  <a:schemeClr val="bg2"/>
                </a:solidFill>
                <a:latin typeface="Microsoft Sans Serif" pitchFamily="34" charset="0"/>
              </a:defRPr>
            </a:lvl6pPr>
            <a:lvl7pPr marL="914400" algn="l" rtl="1" eaLnBrk="1" fontAlgn="base" hangingPunct="1">
              <a:spcBef>
                <a:spcPct val="0"/>
              </a:spcBef>
              <a:spcAft>
                <a:spcPct val="0"/>
              </a:spcAft>
              <a:defRPr sz="4400">
                <a:solidFill>
                  <a:schemeClr val="bg2"/>
                </a:solidFill>
                <a:latin typeface="Microsoft Sans Serif" pitchFamily="34" charset="0"/>
              </a:defRPr>
            </a:lvl7pPr>
            <a:lvl8pPr marL="1371600" algn="l" rtl="1" eaLnBrk="1" fontAlgn="base" hangingPunct="1">
              <a:spcBef>
                <a:spcPct val="0"/>
              </a:spcBef>
              <a:spcAft>
                <a:spcPct val="0"/>
              </a:spcAft>
              <a:defRPr sz="4400">
                <a:solidFill>
                  <a:schemeClr val="bg2"/>
                </a:solidFill>
                <a:latin typeface="Microsoft Sans Serif" pitchFamily="34" charset="0"/>
              </a:defRPr>
            </a:lvl8pPr>
            <a:lvl9pPr marL="1828800" algn="l" rtl="1" eaLnBrk="1" fontAlgn="base" hangingPunct="1">
              <a:spcBef>
                <a:spcPct val="0"/>
              </a:spcBef>
              <a:spcAft>
                <a:spcPct val="0"/>
              </a:spcAft>
              <a:defRPr sz="4400">
                <a:solidFill>
                  <a:schemeClr val="bg2"/>
                </a:solidFill>
                <a:latin typeface="Microsoft Sans Serif" pitchFamily="34" charset="0"/>
              </a:defRPr>
            </a:lvl9pPr>
          </a:lstStyle>
          <a:p>
            <a:pPr algn="ctr"/>
            <a:r>
              <a:rPr lang="ar-SA" altLang="ar-SA" sz="4000" kern="0" dirty="0" smtClean="0">
                <a:solidFill>
                  <a:srgbClr val="008000"/>
                </a:solidFill>
                <a:effectLst>
                  <a:outerShdw blurRad="38100" dist="38100" dir="2700000" algn="tl">
                    <a:srgbClr val="000000">
                      <a:alpha val="43137"/>
                    </a:srgbClr>
                  </a:outerShdw>
                </a:effectLst>
              </a:rPr>
              <a:t>أشكال الحاسوب في التعليم </a:t>
            </a:r>
            <a:endParaRPr lang="en-US" altLang="ar-SA" sz="4000" kern="0"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18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 -7.40741E-7 L 0.30729 0.58287 " pathEditMode="relative" rAng="0" ptsTypes="AA">
                                      <p:cBhvr>
                                        <p:cTn id="6" dur="2000" fill="hold"/>
                                        <p:tgtEl>
                                          <p:spTgt spid="76"/>
                                        </p:tgtEl>
                                        <p:attrNameLst>
                                          <p:attrName>ppt_x</p:attrName>
                                          <p:attrName>ppt_y</p:attrName>
                                        </p:attrNameLst>
                                      </p:cBhvr>
                                      <p:rCtr x="15365" y="29144"/>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 0 L 0.3151 -0.06829 " pathEditMode="relative" rAng="0" ptsTypes="AA">
                                      <p:cBhvr>
                                        <p:cTn id="10" dur="2000" fill="hold"/>
                                        <p:tgtEl>
                                          <p:spTgt spid="72"/>
                                        </p:tgtEl>
                                        <p:attrNameLst>
                                          <p:attrName>ppt_x</p:attrName>
                                          <p:attrName>ppt_y</p:attrName>
                                        </p:attrNameLst>
                                      </p:cBhvr>
                                      <p:rCtr x="15747" y="-3426"/>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7.40741E-7 L 0.3151 0.0787 " pathEditMode="relative" rAng="0" ptsTypes="AA">
                                      <p:cBhvr>
                                        <p:cTn id="14" dur="2000" fill="hold"/>
                                        <p:tgtEl>
                                          <p:spTgt spid="74"/>
                                        </p:tgtEl>
                                        <p:attrNameLst>
                                          <p:attrName>ppt_x</p:attrName>
                                          <p:attrName>ppt_y</p:attrName>
                                        </p:attrNameLst>
                                      </p:cBhvr>
                                      <p:rCtr x="15747" y="3935"/>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0" nodeType="clickEffect">
                                  <p:stCondLst>
                                    <p:cond delay="0"/>
                                  </p:stCondLst>
                                  <p:childTnLst>
                                    <p:animMotion origin="layout" path="M 0 1.48148E-6 L 0.07101 -0.29931 " pathEditMode="relative" rAng="0" ptsTypes="AA">
                                      <p:cBhvr>
                                        <p:cTn id="18" dur="2000" fill="hold"/>
                                        <p:tgtEl>
                                          <p:spTgt spid="73"/>
                                        </p:tgtEl>
                                        <p:attrNameLst>
                                          <p:attrName>ppt_x</p:attrName>
                                          <p:attrName>ppt_y</p:attrName>
                                        </p:attrNameLst>
                                      </p:cBhvr>
                                      <p:rCtr x="3542" y="-14977"/>
                                    </p:animMotion>
                                  </p:childTnLst>
                                </p:cTn>
                              </p:par>
                            </p:childTnLst>
                          </p:cTn>
                        </p:par>
                      </p:childTnLst>
                    </p:cTn>
                  </p:par>
                  <p:par>
                    <p:cTn id="19" fill="hold">
                      <p:stCondLst>
                        <p:cond delay="indefinite"/>
                      </p:stCondLst>
                      <p:childTnLst>
                        <p:par>
                          <p:cTn id="20" fill="hold">
                            <p:stCondLst>
                              <p:cond delay="0"/>
                            </p:stCondLst>
                            <p:childTnLst>
                              <p:par>
                                <p:cTn id="21" presetID="56" presetClass="path" presetSubtype="0" accel="50000" decel="50000" fill="hold" grpId="0" nodeType="clickEffect">
                                  <p:stCondLst>
                                    <p:cond delay="0"/>
                                  </p:stCondLst>
                                  <p:childTnLst>
                                    <p:animMotion origin="layout" path="M 0 2.22222E-6 L 0.07101 -0.15232 " pathEditMode="relative" rAng="0" ptsTypes="AA">
                                      <p:cBhvr>
                                        <p:cTn id="22" dur="2000" fill="hold"/>
                                        <p:tgtEl>
                                          <p:spTgt spid="75"/>
                                        </p:tgtEl>
                                        <p:attrNameLst>
                                          <p:attrName>ppt_x</p:attrName>
                                          <p:attrName>ppt_y</p:attrName>
                                        </p:attrNameLst>
                                      </p:cBhvr>
                                      <p:rCtr x="3542" y="-7616"/>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0 2.22222E-6 L 0.06319 -0.01042 " pathEditMode="relative" rAng="0" ptsTypes="AA">
                                      <p:cBhvr>
                                        <p:cTn id="26" dur="2000" fill="hold"/>
                                        <p:tgtEl>
                                          <p:spTgt spid="77"/>
                                        </p:tgtEl>
                                        <p:attrNameLst>
                                          <p:attrName>ppt_x</p:attrName>
                                          <p:attrName>ppt_y</p:attrName>
                                        </p:attrNameLst>
                                      </p:cBhvr>
                                      <p:rCtr x="3160"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31640" y="1322040"/>
            <a:ext cx="7583760" cy="5275312"/>
          </a:xfrm>
        </p:spPr>
        <p:txBody>
          <a:bodyPr/>
          <a:lstStyle/>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 برمجيات التدريب و الممارسة   </a:t>
            </a:r>
            <a:r>
              <a:rPr lang="en-US" sz="3000" dirty="0">
                <a:solidFill>
                  <a:srgbClr val="000000"/>
                </a:solidFill>
                <a:latin typeface="Arial" panose="020B0604020202020204" pitchFamily="34" charset="0"/>
                <a:cs typeface="Arial" panose="020B0604020202020204" pitchFamily="34" charset="0"/>
              </a:rPr>
              <a:t>Drill &amp; Practice</a:t>
            </a:r>
            <a:endParaRPr lang="ar-SA" sz="3000" dirty="0">
              <a:solidFill>
                <a:srgbClr val="00000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92D050"/>
                </a:solidFill>
                <a:latin typeface="Arial" panose="020B0604020202020204" pitchFamily="34" charset="0"/>
                <a:cs typeface="Arial" panose="020B0604020202020204" pitchFamily="34" charset="0"/>
              </a:rPr>
              <a:t>برمجيات التعليم  الخصوصي</a:t>
            </a:r>
            <a:r>
              <a:rPr lang="en-US" sz="3000" dirty="0">
                <a:solidFill>
                  <a:srgbClr val="92D050"/>
                </a:solidFill>
                <a:latin typeface="Arial" panose="020B0604020202020204" pitchFamily="34" charset="0"/>
                <a:cs typeface="Arial" panose="020B0604020202020204" pitchFamily="34" charset="0"/>
              </a:rPr>
              <a:t>Tutorial  </a:t>
            </a:r>
            <a:endParaRPr lang="ar-SA" sz="3000" dirty="0">
              <a:solidFill>
                <a:srgbClr val="92D05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برمجيات المحاكاة  </a:t>
            </a:r>
            <a:r>
              <a:rPr lang="en-US" sz="3000" dirty="0">
                <a:solidFill>
                  <a:srgbClr val="000000"/>
                </a:solidFill>
                <a:latin typeface="Arial" panose="020B0604020202020204" pitchFamily="34" charset="0"/>
                <a:cs typeface="Arial" panose="020B0604020202020204" pitchFamily="34" charset="0"/>
              </a:rPr>
              <a:t>Simulation</a:t>
            </a:r>
            <a:endParaRPr lang="ar-SA" sz="3000" dirty="0">
              <a:solidFill>
                <a:srgbClr val="00000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برمجيات حل المشكلات  </a:t>
            </a:r>
            <a:r>
              <a:rPr lang="en-US" sz="3000" dirty="0">
                <a:solidFill>
                  <a:srgbClr val="000000"/>
                </a:solidFill>
                <a:latin typeface="Arial" panose="020B0604020202020204" pitchFamily="34" charset="0"/>
                <a:cs typeface="Arial" panose="020B0604020202020204" pitchFamily="34" charset="0"/>
              </a:rPr>
              <a:t>Problem Solving</a:t>
            </a:r>
            <a:endParaRPr lang="ar-SA" sz="3000" dirty="0">
              <a:solidFill>
                <a:srgbClr val="00000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92D050"/>
                </a:solidFill>
                <a:latin typeface="Arial" panose="020B0604020202020204" pitchFamily="34" charset="0"/>
                <a:cs typeface="Arial" panose="020B0604020202020204" pitchFamily="34" charset="0"/>
              </a:rPr>
              <a:t>برمجيات الحوار </a:t>
            </a:r>
            <a:r>
              <a:rPr lang="en-US" sz="3000" dirty="0">
                <a:solidFill>
                  <a:srgbClr val="92D050"/>
                </a:solidFill>
                <a:latin typeface="Arial" panose="020B0604020202020204" pitchFamily="34" charset="0"/>
                <a:cs typeface="Arial" panose="020B0604020202020204" pitchFamily="34" charset="0"/>
              </a:rPr>
              <a:t>Dialogue </a:t>
            </a:r>
            <a:endParaRPr lang="ar-SA" sz="3000" dirty="0">
              <a:solidFill>
                <a:srgbClr val="92D05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92D050"/>
                </a:solidFill>
                <a:latin typeface="Arial" panose="020B0604020202020204" pitchFamily="34" charset="0"/>
                <a:cs typeface="Arial" panose="020B0604020202020204" pitchFamily="34" charset="0"/>
              </a:rPr>
              <a:t>برمجيات الاستقصاء </a:t>
            </a:r>
            <a:r>
              <a:rPr lang="ar-SA" sz="3000" dirty="0" err="1">
                <a:solidFill>
                  <a:srgbClr val="92D050"/>
                </a:solidFill>
                <a:latin typeface="Arial" panose="020B0604020202020204" pitchFamily="34" charset="0"/>
                <a:cs typeface="Arial" panose="020B0604020202020204" pitchFamily="34" charset="0"/>
              </a:rPr>
              <a:t>Inquiry</a:t>
            </a:r>
            <a:r>
              <a:rPr lang="ar-SA" sz="3000" dirty="0">
                <a:solidFill>
                  <a:srgbClr val="92D050"/>
                </a:solidFill>
                <a:latin typeface="Arial" panose="020B0604020202020204" pitchFamily="34" charset="0"/>
                <a:cs typeface="Arial" panose="020B0604020202020204" pitchFamily="34" charset="0"/>
              </a:rPr>
              <a:t> </a:t>
            </a:r>
          </a:p>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برمجيات الألعاب التعليمية  </a:t>
            </a:r>
            <a:r>
              <a:rPr lang="ar-SA" sz="3000" dirty="0" err="1">
                <a:solidFill>
                  <a:srgbClr val="000000"/>
                </a:solidFill>
                <a:latin typeface="Arial" panose="020B0604020202020204" pitchFamily="34" charset="0"/>
                <a:cs typeface="Arial" panose="020B0604020202020204" pitchFamily="34" charset="0"/>
              </a:rPr>
              <a:t>Gaming</a:t>
            </a:r>
            <a:endParaRPr lang="ar-SA" sz="3000" dirty="0">
              <a:solidFill>
                <a:srgbClr val="00000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برمجيات الوسائط المتعددة  </a:t>
            </a:r>
            <a:r>
              <a:rPr lang="ar-SA" sz="3000" dirty="0" err="1">
                <a:solidFill>
                  <a:srgbClr val="000000"/>
                </a:solidFill>
                <a:latin typeface="Arial" panose="020B0604020202020204" pitchFamily="34" charset="0"/>
                <a:cs typeface="Arial" panose="020B0604020202020204" pitchFamily="34" charset="0"/>
              </a:rPr>
              <a:t>Multimedia</a:t>
            </a:r>
            <a:endParaRPr lang="ar-SA" sz="3000" dirty="0">
              <a:solidFill>
                <a:srgbClr val="00000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برمجيات الوسائط الفائقة  </a:t>
            </a:r>
            <a:r>
              <a:rPr lang="ar-SA" sz="3000" dirty="0" err="1">
                <a:solidFill>
                  <a:srgbClr val="000000"/>
                </a:solidFill>
                <a:latin typeface="Arial" panose="020B0604020202020204" pitchFamily="34" charset="0"/>
                <a:cs typeface="Arial" panose="020B0604020202020204" pitchFamily="34" charset="0"/>
              </a:rPr>
              <a:t>Hypermedia</a:t>
            </a:r>
            <a:endParaRPr lang="ar-SA" sz="3000" dirty="0">
              <a:solidFill>
                <a:srgbClr val="000000"/>
              </a:solidFill>
              <a:latin typeface="Arial" panose="020B0604020202020204" pitchFamily="34" charset="0"/>
              <a:cs typeface="Arial" panose="020B0604020202020204" pitchFamily="34" charset="0"/>
            </a:endParaRPr>
          </a:p>
          <a:p>
            <a:pPr marL="0" indent="0" algn="just">
              <a:buNone/>
            </a:pPr>
            <a:endParaRPr lang="ar-SA" altLang="ko-KR" sz="3000" dirty="0" smtClean="0">
              <a:solidFill>
                <a:srgbClr val="000000"/>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أنماط البرامج التعليمية</a:t>
            </a:r>
          </a:p>
        </p:txBody>
      </p:sp>
    </p:spTree>
    <p:extLst>
      <p:ext uri="{BB962C8B-B14F-4D97-AF65-F5344CB8AC3E}">
        <p14:creationId xmlns:p14="http://schemas.microsoft.com/office/powerpoint/2010/main" val="405519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31640" y="1322040"/>
            <a:ext cx="7583760" cy="5275312"/>
          </a:xfrm>
        </p:spPr>
        <p:txBody>
          <a:bodyPr/>
          <a:lstStyle/>
          <a:p>
            <a:pPr marL="0" indent="0" algn="just">
              <a:buNone/>
            </a:pPr>
            <a:r>
              <a:rPr lang="ar-YE" sz="2800" dirty="0" smtClean="0">
                <a:solidFill>
                  <a:schemeClr val="tx1"/>
                </a:solidFill>
              </a:rPr>
              <a:t>يدرس </a:t>
            </a:r>
            <a:r>
              <a:rPr lang="ar-YE" sz="2800" dirty="0">
                <a:solidFill>
                  <a:schemeClr val="tx1"/>
                </a:solidFill>
              </a:rPr>
              <a:t>الطالب العديد والعديد من المواد الدراسية، ويقضي يومه الدراسي وهو يشعر بثقل وعبء كبير من كم المعلومات التي يتلقاها، الأمر الذي قد يحد </a:t>
            </a:r>
            <a:r>
              <a:rPr lang="ar-YE" sz="2800" dirty="0" smtClean="0">
                <a:solidFill>
                  <a:schemeClr val="tx1"/>
                </a:solidFill>
              </a:rPr>
              <a:t>من دافعيته نحو التعلم ورغبته </a:t>
            </a:r>
            <a:r>
              <a:rPr lang="ar-YE" sz="2800" dirty="0">
                <a:solidFill>
                  <a:schemeClr val="tx1"/>
                </a:solidFill>
              </a:rPr>
              <a:t>في الاستذكار. وفي ظل التقنيات المختلفة والتطور التكنولوجي الهائل يبحث الخبراء التربويون عن وسائل بديلة عن الكتب المدرسية والحصص الصفية التقليدية بغرض حصول الطلاب على المعلومات وتلقي العلم بشكل جذاب يساعدهم على اللحاق بالركب العالمي. وهنا تبرز لنا الوسائط الفائقة كوسيلة تفاعلية جاذبة ونعني بها ترابط عناصر معلوماتية مع بعضها بطريقة غير خطية تساعد على إثراء معلومات الطالب وتزيد من دافعيته، وعن طريقها تتحول لديه المعطيات إلى معلومات، والمعلومات إلى معرفة.</a:t>
            </a:r>
            <a:endParaRPr lang="ar-SA" altLang="ko-KR" sz="3000" dirty="0" smtClean="0">
              <a:solidFill>
                <a:schemeClr val="tx1"/>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18864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defRPr/>
            </a:pPr>
            <a:r>
              <a:rPr lang="ar-SA" sz="3600" dirty="0">
                <a:solidFill>
                  <a:srgbClr val="000000"/>
                </a:solidFill>
                <a:latin typeface="Arial" panose="020B0604020202020204" pitchFamily="34" charset="0"/>
                <a:cs typeface="Arial" panose="020B0604020202020204" pitchFamily="34" charset="0"/>
              </a:rPr>
              <a:t>برمجيات الوسائط الفائقة  </a:t>
            </a:r>
            <a:r>
              <a:rPr lang="ar-SA" sz="3600" dirty="0" err="1">
                <a:solidFill>
                  <a:srgbClr val="000000"/>
                </a:solidFill>
                <a:latin typeface="Arial" panose="020B0604020202020204" pitchFamily="34" charset="0"/>
                <a:cs typeface="Arial" panose="020B0604020202020204" pitchFamily="34" charset="0"/>
              </a:rPr>
              <a:t>Hypermedia</a:t>
            </a:r>
            <a:endParaRPr lang="ar-SA"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785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31640" y="1322040"/>
            <a:ext cx="7583760" cy="5275312"/>
          </a:xfrm>
        </p:spPr>
        <p:txBody>
          <a:bodyPr/>
          <a:lstStyle/>
          <a:p>
            <a:pPr marL="0" indent="0" algn="just">
              <a:buNone/>
            </a:pPr>
            <a:r>
              <a:rPr lang="ar-YE" sz="2400" dirty="0" smtClean="0"/>
              <a:t>يمكن </a:t>
            </a:r>
            <a:r>
              <a:rPr lang="ar-YE" sz="2400" dirty="0"/>
              <a:t>تعريف الوسائط الفائقة على أنها “بيئة برمجية تعليمية تساعد على الربط بين عناصر </a:t>
            </a:r>
            <a:r>
              <a:rPr lang="ar-YE" sz="2400" dirty="0" smtClean="0"/>
              <a:t>المعلومات، </a:t>
            </a:r>
            <a:r>
              <a:rPr lang="ar-YE" sz="2400" dirty="0"/>
              <a:t>مما يساعد المتعلم على تصفحها والتقلب بين عناصرها، والتحكم في عرضها للتفاعل معها بما يحقق أهدافه </a:t>
            </a:r>
            <a:r>
              <a:rPr lang="ar-YE" sz="2400" dirty="0" smtClean="0"/>
              <a:t>التعليمية ويلبي احتياجات المتعلم</a:t>
            </a:r>
            <a:r>
              <a:rPr lang="ar-YE" sz="2400" dirty="0"/>
              <a:t>”.</a:t>
            </a:r>
            <a:br>
              <a:rPr lang="ar-YE" sz="2400" dirty="0"/>
            </a:br>
            <a:r>
              <a:rPr lang="ar-YE" sz="2400" dirty="0"/>
              <a:t>ويمكن القول بأنها </a:t>
            </a:r>
            <a:r>
              <a:rPr lang="ar-YE" sz="2400" b="1" dirty="0"/>
              <a:t>“المعلومات”</a:t>
            </a:r>
            <a:r>
              <a:rPr lang="ar-YE" sz="2400" dirty="0"/>
              <a:t> التامة والمتوافرة لمجموعة من الوسائط التعليمية المتعددة التي تستثمر تبادليا بطريقة منظمة في الموقف التعليمي، والتي تتضمن الرسوم البيانية والصور والتسجيلات الصوتية والموسيقية ومشاهد الفيديو الساكنة والمتحركة والخرائط والجداول والرموز والرسوم متحركة، كل ذلك في إطار نصي معلوماتي يساعد على اكتساب الخبرات، وهنا تتكامل هذه الوسائط جميعها أو معظمها مع بعضها البعض عن طريق جهاز الحاسوب بنظام يكفل للمتعلم بالتحكم في السرعة والمسار والمعلومات وتتابعها تبعا لقدراته الذاتية.</a:t>
            </a:r>
            <a:br>
              <a:rPr lang="ar-YE" sz="2400" dirty="0"/>
            </a:br>
            <a:r>
              <a:rPr lang="ar-YE" sz="2400" dirty="0"/>
              <a:t>كذلك تعرف على أنها “برنامج لتنظيم وتخزين المعلومات بطريقة غير متتابعة، كما تعتبر أسلوبا لتقديم تعلم فردي في أطر متنوعة يساعد على زيادة الدافعية لدى المتعلم من خلال التغذية الراجعة الفورية، وزيادة قدرته على التحكم في عملية التعلم”.</a:t>
            </a:r>
            <a:endParaRPr lang="ar-SA" altLang="ko-KR" sz="2400" dirty="0" smtClean="0">
              <a:solidFill>
                <a:schemeClr val="tx1"/>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18864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defRPr/>
            </a:pPr>
            <a:r>
              <a:rPr lang="ar-YE" sz="3200" dirty="0" smtClean="0">
                <a:solidFill>
                  <a:srgbClr val="000000"/>
                </a:solidFill>
                <a:latin typeface="Arial" panose="020B0604020202020204" pitchFamily="34" charset="0"/>
                <a:cs typeface="Arial" panose="020B0604020202020204" pitchFamily="34" charset="0"/>
              </a:rPr>
              <a:t>ماهي </a:t>
            </a:r>
            <a:r>
              <a:rPr lang="ar-SA" sz="3200" dirty="0" smtClean="0">
                <a:solidFill>
                  <a:srgbClr val="000000"/>
                </a:solidFill>
                <a:latin typeface="Arial" panose="020B0604020202020204" pitchFamily="34" charset="0"/>
                <a:cs typeface="Arial" panose="020B0604020202020204" pitchFamily="34" charset="0"/>
              </a:rPr>
              <a:t>برمجيات </a:t>
            </a:r>
            <a:r>
              <a:rPr lang="ar-SA" sz="3200" dirty="0">
                <a:solidFill>
                  <a:srgbClr val="000000"/>
                </a:solidFill>
                <a:latin typeface="Arial" panose="020B0604020202020204" pitchFamily="34" charset="0"/>
                <a:cs typeface="Arial" panose="020B0604020202020204" pitchFamily="34" charset="0"/>
              </a:rPr>
              <a:t>الوسائط الفائقة  </a:t>
            </a:r>
            <a:r>
              <a:rPr lang="ar-SA" sz="3200" dirty="0" err="1">
                <a:solidFill>
                  <a:srgbClr val="000000"/>
                </a:solidFill>
                <a:latin typeface="Arial" panose="020B0604020202020204" pitchFamily="34" charset="0"/>
                <a:cs typeface="Arial" panose="020B0604020202020204" pitchFamily="34" charset="0"/>
              </a:rPr>
              <a:t>Hypermedia</a:t>
            </a:r>
            <a:endParaRPr lang="ar-SA"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060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267469" y="544910"/>
            <a:ext cx="85344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a:solidFill>
                  <a:schemeClr val="bg2"/>
                </a:solidFill>
                <a:latin typeface="+mj-lt"/>
                <a:ea typeface="+mj-ea"/>
                <a:cs typeface="+mj-cs"/>
              </a:defRPr>
            </a:lvl1pPr>
            <a:lvl2pPr algn="l" rtl="1" eaLnBrk="1" fontAlgn="base" hangingPunct="1">
              <a:spcBef>
                <a:spcPct val="0"/>
              </a:spcBef>
              <a:spcAft>
                <a:spcPct val="0"/>
              </a:spcAft>
              <a:defRPr sz="4400">
                <a:solidFill>
                  <a:schemeClr val="bg2"/>
                </a:solidFill>
                <a:latin typeface="Microsoft Sans Serif" pitchFamily="34" charset="0"/>
              </a:defRPr>
            </a:lvl2pPr>
            <a:lvl3pPr algn="l" rtl="1" eaLnBrk="1" fontAlgn="base" hangingPunct="1">
              <a:spcBef>
                <a:spcPct val="0"/>
              </a:spcBef>
              <a:spcAft>
                <a:spcPct val="0"/>
              </a:spcAft>
              <a:defRPr sz="4400">
                <a:solidFill>
                  <a:schemeClr val="bg2"/>
                </a:solidFill>
                <a:latin typeface="Microsoft Sans Serif" pitchFamily="34" charset="0"/>
              </a:defRPr>
            </a:lvl3pPr>
            <a:lvl4pPr algn="l" rtl="1" eaLnBrk="1" fontAlgn="base" hangingPunct="1">
              <a:spcBef>
                <a:spcPct val="0"/>
              </a:spcBef>
              <a:spcAft>
                <a:spcPct val="0"/>
              </a:spcAft>
              <a:defRPr sz="4400">
                <a:solidFill>
                  <a:schemeClr val="bg2"/>
                </a:solidFill>
                <a:latin typeface="Microsoft Sans Serif" pitchFamily="34" charset="0"/>
              </a:defRPr>
            </a:lvl4pPr>
            <a:lvl5pPr algn="l" rtl="1" eaLnBrk="1" fontAlgn="base" hangingPunct="1">
              <a:spcBef>
                <a:spcPct val="0"/>
              </a:spcBef>
              <a:spcAft>
                <a:spcPct val="0"/>
              </a:spcAft>
              <a:defRPr sz="4400">
                <a:solidFill>
                  <a:schemeClr val="bg2"/>
                </a:solidFill>
                <a:latin typeface="Microsoft Sans Serif" pitchFamily="34" charset="0"/>
              </a:defRPr>
            </a:lvl5pPr>
            <a:lvl6pPr marL="457200" algn="l" rtl="1" eaLnBrk="1" fontAlgn="base" hangingPunct="1">
              <a:spcBef>
                <a:spcPct val="0"/>
              </a:spcBef>
              <a:spcAft>
                <a:spcPct val="0"/>
              </a:spcAft>
              <a:defRPr sz="4400">
                <a:solidFill>
                  <a:schemeClr val="bg2"/>
                </a:solidFill>
                <a:latin typeface="Microsoft Sans Serif" pitchFamily="34" charset="0"/>
              </a:defRPr>
            </a:lvl6pPr>
            <a:lvl7pPr marL="914400" algn="l" rtl="1" eaLnBrk="1" fontAlgn="base" hangingPunct="1">
              <a:spcBef>
                <a:spcPct val="0"/>
              </a:spcBef>
              <a:spcAft>
                <a:spcPct val="0"/>
              </a:spcAft>
              <a:defRPr sz="4400">
                <a:solidFill>
                  <a:schemeClr val="bg2"/>
                </a:solidFill>
                <a:latin typeface="Microsoft Sans Serif" pitchFamily="34" charset="0"/>
              </a:defRPr>
            </a:lvl7pPr>
            <a:lvl8pPr marL="1371600" algn="l" rtl="1" eaLnBrk="1" fontAlgn="base" hangingPunct="1">
              <a:spcBef>
                <a:spcPct val="0"/>
              </a:spcBef>
              <a:spcAft>
                <a:spcPct val="0"/>
              </a:spcAft>
              <a:defRPr sz="4400">
                <a:solidFill>
                  <a:schemeClr val="bg2"/>
                </a:solidFill>
                <a:latin typeface="Microsoft Sans Serif" pitchFamily="34" charset="0"/>
              </a:defRPr>
            </a:lvl8pPr>
            <a:lvl9pPr marL="1828800" algn="l" rtl="1" eaLnBrk="1" fontAlgn="base" hangingPunct="1">
              <a:spcBef>
                <a:spcPct val="0"/>
              </a:spcBef>
              <a:spcAft>
                <a:spcPct val="0"/>
              </a:spcAft>
              <a:defRPr sz="4400">
                <a:solidFill>
                  <a:schemeClr val="bg2"/>
                </a:solidFill>
                <a:latin typeface="Microsoft Sans Serif" pitchFamily="34" charset="0"/>
              </a:defRPr>
            </a:lvl9pPr>
          </a:lstStyle>
          <a:p>
            <a:pPr lvl="0">
              <a:defRPr/>
            </a:pPr>
            <a:r>
              <a:rPr lang="en-US" altLang="ar-SA" sz="3600" kern="0" dirty="0">
                <a:solidFill>
                  <a:srgbClr val="000000"/>
                </a:solidFill>
                <a:effectLst>
                  <a:outerShdw blurRad="38100" dist="38100" dir="2700000" algn="tl">
                    <a:srgbClr val="000000">
                      <a:alpha val="43137"/>
                    </a:srgbClr>
                  </a:outerShdw>
                </a:effectLst>
                <a:cs typeface="Arial" panose="020B0604020202020204" pitchFamily="34" charset="0"/>
              </a:rPr>
              <a:t>Innovation of Educational Technology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31640" y="1322040"/>
            <a:ext cx="7583760" cy="5275312"/>
          </a:xfrm>
        </p:spPr>
        <p:txBody>
          <a:bodyPr/>
          <a:lstStyle/>
          <a:p>
            <a:pPr marL="0" indent="0">
              <a:buNone/>
            </a:pPr>
            <a:r>
              <a:rPr lang="ar-YE" sz="2800" dirty="0" smtClean="0"/>
              <a:t>- هي </a:t>
            </a:r>
            <a:r>
              <a:rPr lang="ar-YE" sz="2800" dirty="0"/>
              <a:t>بيئة تعليمية تستخدم في تصميم برامج الحاسوب التعليمية.</a:t>
            </a:r>
            <a:br>
              <a:rPr lang="ar-YE" sz="2800" dirty="0"/>
            </a:br>
            <a:r>
              <a:rPr lang="ar-YE" sz="2800" dirty="0"/>
              <a:t>– تشمل جميع عناصر المعلومات.</a:t>
            </a:r>
            <a:br>
              <a:rPr lang="ar-YE" sz="2800" dirty="0"/>
            </a:br>
            <a:r>
              <a:rPr lang="ar-YE" sz="2800" dirty="0"/>
              <a:t>– تعمل على الربط بين جميع عناصر المعلومات.</a:t>
            </a:r>
            <a:br>
              <a:rPr lang="ar-YE" sz="2800" dirty="0"/>
            </a:br>
            <a:r>
              <a:rPr lang="ar-YE" sz="2800" dirty="0"/>
              <a:t>– يستخدمها الطالب بالتحكم فيها والتفاعل معها.</a:t>
            </a:r>
            <a:br>
              <a:rPr lang="ar-YE" sz="2800" dirty="0"/>
            </a:br>
            <a:r>
              <a:rPr lang="ar-YE" sz="2800" dirty="0"/>
              <a:t>– تعطي الطالب الحرية للتنقل بين عناصر المعلومات، باستخدام وصلات الترابط وفقا لأهدافه التعليمية واحتياجاته الخاص، ومن ثم تتيح له الفردية.</a:t>
            </a:r>
            <a:br>
              <a:rPr lang="ar-YE" sz="2800" dirty="0"/>
            </a:br>
            <a:r>
              <a:rPr lang="ar-YE" sz="2800" dirty="0"/>
              <a:t>– النصوص فائقة التدخل هي جزء من الوسائط فائقة التداخل. و تتوافر في كليهما وصلات الترابط </a:t>
            </a:r>
            <a:r>
              <a:rPr lang="en-US" sz="2800" dirty="0"/>
              <a:t>Hyperlink.</a:t>
            </a:r>
          </a:p>
          <a:p>
            <a:pPr marL="0" indent="0">
              <a:buNone/>
            </a:pPr>
            <a:r>
              <a:rPr lang="en-US" sz="2800" dirty="0"/>
              <a:t/>
            </a:r>
            <a:br>
              <a:rPr lang="en-US" sz="2800" dirty="0"/>
            </a:br>
            <a:endParaRPr lang="ar-SA" altLang="ko-KR" sz="3000" dirty="0" smtClean="0">
              <a:solidFill>
                <a:schemeClr val="tx1"/>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18864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defRPr/>
            </a:pPr>
            <a:r>
              <a:rPr lang="ar-YE" sz="3600" dirty="0" smtClean="0">
                <a:solidFill>
                  <a:srgbClr val="000000"/>
                </a:solidFill>
                <a:latin typeface="Arial" panose="020B0604020202020204" pitchFamily="34" charset="0"/>
                <a:cs typeface="Arial" panose="020B0604020202020204" pitchFamily="34" charset="0"/>
              </a:rPr>
              <a:t>خصائص</a:t>
            </a:r>
            <a:r>
              <a:rPr lang="ar-SA" sz="3600" dirty="0" smtClean="0">
                <a:solidFill>
                  <a:srgbClr val="000000"/>
                </a:solidFill>
                <a:latin typeface="Arial" panose="020B0604020202020204" pitchFamily="34" charset="0"/>
                <a:cs typeface="Arial" panose="020B0604020202020204" pitchFamily="34" charset="0"/>
              </a:rPr>
              <a:t> </a:t>
            </a:r>
            <a:r>
              <a:rPr lang="ar-SA" sz="3600" dirty="0">
                <a:solidFill>
                  <a:srgbClr val="000000"/>
                </a:solidFill>
                <a:latin typeface="Arial" panose="020B0604020202020204" pitchFamily="34" charset="0"/>
                <a:cs typeface="Arial" panose="020B0604020202020204" pitchFamily="34" charset="0"/>
              </a:rPr>
              <a:t>الوسائط الفائقة  </a:t>
            </a:r>
            <a:r>
              <a:rPr lang="ar-SA" sz="3600" dirty="0" err="1">
                <a:solidFill>
                  <a:srgbClr val="000000"/>
                </a:solidFill>
                <a:latin typeface="Arial" panose="020B0604020202020204" pitchFamily="34" charset="0"/>
                <a:cs typeface="Arial" panose="020B0604020202020204" pitchFamily="34" charset="0"/>
              </a:rPr>
              <a:t>Hypermedia</a:t>
            </a:r>
            <a:endParaRPr lang="ar-SA"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094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164704" y="992361"/>
            <a:ext cx="7583760" cy="5275312"/>
          </a:xfrm>
        </p:spPr>
        <p:txBody>
          <a:bodyPr/>
          <a:lstStyle/>
          <a:p>
            <a:pPr marL="0" indent="0" algn="just">
              <a:buNone/>
            </a:pPr>
            <a:r>
              <a:rPr lang="ar-YE" sz="2800" dirty="0"/>
              <a:t>هي عناصر المعلومات المكونة للوسائط فائقة التداخل وتشمل</a:t>
            </a:r>
            <a:r>
              <a:rPr lang="ar-YE" sz="2800" dirty="0" smtClean="0"/>
              <a:t>:</a:t>
            </a:r>
          </a:p>
          <a:p>
            <a:pPr algn="just"/>
            <a:r>
              <a:rPr lang="ar-YE" sz="2800" b="1" dirty="0" smtClean="0"/>
              <a:t>النص </a:t>
            </a:r>
            <a:r>
              <a:rPr lang="ar-YE" sz="2800" b="1" dirty="0"/>
              <a:t>المكتوب:</a:t>
            </a:r>
            <a:r>
              <a:rPr lang="ar-YE" sz="2800" dirty="0"/>
              <a:t> وهو أبسط أشكال عناصر الوسائط، حيث تتم معالجة النص بمؤثرات متنوعة من حيث نوع الخط والحجم واللون والحركة وغيرها</a:t>
            </a:r>
            <a:r>
              <a:rPr lang="ar-YE" sz="2800" dirty="0" smtClean="0"/>
              <a:t>.</a:t>
            </a:r>
          </a:p>
          <a:p>
            <a:pPr algn="just"/>
            <a:r>
              <a:rPr lang="ar-YE" sz="2800" b="1" dirty="0"/>
              <a:t>الرسومات بأنواعها:</a:t>
            </a:r>
            <a:r>
              <a:rPr lang="ar-YE" sz="2800" dirty="0"/>
              <a:t> ومن بينها الرسوم البيانية والتوضيحية والتخطيطية وغيرها، سواء كانت ثابتة أو متحركة</a:t>
            </a:r>
            <a:r>
              <a:rPr lang="ar-YE" sz="2800" dirty="0" smtClean="0"/>
              <a:t>.</a:t>
            </a:r>
          </a:p>
          <a:p>
            <a:pPr algn="just"/>
            <a:r>
              <a:rPr lang="ar-YE" sz="2800" b="1" dirty="0"/>
              <a:t> الصورة:</a:t>
            </a:r>
            <a:r>
              <a:rPr lang="ar-YE" sz="2800" dirty="0"/>
              <a:t> وتشمل الصور الثابتة والمتحركة وثلاثية الأبعاد، ويُساعد استخدام الصور الرقمية على توضح المكونات بدقة وجودة عالية، و توفير مستوى عالٍ من التوضيح للنص. هذا وتُستخدم بعض الأجهزة لمسح أو تحويل الصورة الورقية إلى صورة معالجة رقميا</a:t>
            </a:r>
            <a:r>
              <a:rPr lang="ar-YE" sz="2800" dirty="0" smtClean="0"/>
              <a:t>.</a:t>
            </a:r>
          </a:p>
          <a:p>
            <a:pPr algn="just"/>
            <a:r>
              <a:rPr lang="ar-YE" sz="2800" b="1" dirty="0"/>
              <a:t> المؤثرات الصوتية:</a:t>
            </a:r>
            <a:r>
              <a:rPr lang="ar-YE" sz="2800" dirty="0"/>
              <a:t> تشمل الأصوات الطبيعية والاصطناعية والموسيقى.</a:t>
            </a:r>
            <a:endParaRPr lang="ar-YE" sz="2800" dirty="0" smtClean="0"/>
          </a:p>
          <a:p>
            <a:pPr algn="just"/>
            <a:endParaRPr lang="ar-SA" altLang="ko-KR" sz="3000" dirty="0" smtClean="0">
              <a:solidFill>
                <a:schemeClr val="tx1"/>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18864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defRPr/>
            </a:pPr>
            <a:r>
              <a:rPr lang="ar-YE" sz="3600" dirty="0" smtClean="0">
                <a:solidFill>
                  <a:srgbClr val="000000"/>
                </a:solidFill>
                <a:latin typeface="Arial" panose="020B0604020202020204" pitchFamily="34" charset="0"/>
                <a:cs typeface="Arial" panose="020B0604020202020204" pitchFamily="34" charset="0"/>
              </a:rPr>
              <a:t>مكونات</a:t>
            </a:r>
            <a:r>
              <a:rPr lang="ar-SA" sz="3600" dirty="0" smtClean="0">
                <a:solidFill>
                  <a:srgbClr val="000000"/>
                </a:solidFill>
                <a:latin typeface="Arial" panose="020B0604020202020204" pitchFamily="34" charset="0"/>
                <a:cs typeface="Arial" panose="020B0604020202020204" pitchFamily="34" charset="0"/>
              </a:rPr>
              <a:t> </a:t>
            </a:r>
            <a:r>
              <a:rPr lang="ar-SA" sz="3600" dirty="0">
                <a:solidFill>
                  <a:srgbClr val="000000"/>
                </a:solidFill>
                <a:latin typeface="Arial" panose="020B0604020202020204" pitchFamily="34" charset="0"/>
                <a:cs typeface="Arial" panose="020B0604020202020204" pitchFamily="34" charset="0"/>
              </a:rPr>
              <a:t>الوسائط الفائقة  </a:t>
            </a:r>
            <a:r>
              <a:rPr lang="ar-SA" sz="3600" dirty="0" err="1">
                <a:solidFill>
                  <a:srgbClr val="000000"/>
                </a:solidFill>
                <a:latin typeface="Arial" panose="020B0604020202020204" pitchFamily="34" charset="0"/>
                <a:cs typeface="Arial" panose="020B0604020202020204" pitchFamily="34" charset="0"/>
              </a:rPr>
              <a:t>Hypermedia</a:t>
            </a:r>
            <a:endParaRPr lang="ar-SA"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856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31640" y="1322040"/>
            <a:ext cx="7583760" cy="5275312"/>
          </a:xfrm>
        </p:spPr>
        <p:txBody>
          <a:bodyPr/>
          <a:lstStyle/>
          <a:p>
            <a:pPr marL="0" indent="0" algn="just">
              <a:buNone/>
            </a:pPr>
            <a:r>
              <a:rPr lang="ar-YE" sz="2800" dirty="0"/>
              <a:t>ينبغي توفر العديد من الأجهزة والأدوات لإنتاج الوسائط فائقة التداخل، ومن بينها ما يلي</a:t>
            </a:r>
            <a:r>
              <a:rPr lang="ar-YE" sz="2800" dirty="0" smtClean="0"/>
              <a:t>:</a:t>
            </a:r>
          </a:p>
          <a:p>
            <a:pPr algn="just"/>
            <a:r>
              <a:rPr lang="ar-YE" sz="2800" dirty="0"/>
              <a:t>الحاسوب: ولابد أن يكون مُحدّثا بآخر إصدارات وذو سرعة عالية، ويحتوي على تجهيزات الوسائط المتعددة من بطاقات صوت وصور وفيديوهات ووصلات إنترنت وغيره</a:t>
            </a:r>
            <a:r>
              <a:rPr lang="ar-YE" sz="2800" dirty="0" smtClean="0"/>
              <a:t>.</a:t>
            </a:r>
          </a:p>
          <a:p>
            <a:pPr algn="just"/>
            <a:r>
              <a:rPr lang="ar-YE" sz="2800" dirty="0"/>
              <a:t>ملحقات الحاسوب: مثل لوحة المفاتيح ومشغل </a:t>
            </a:r>
            <a:r>
              <a:rPr lang="en-US" sz="2800" dirty="0"/>
              <a:t>DVD </a:t>
            </a:r>
            <a:r>
              <a:rPr lang="ar-YE" sz="2800" dirty="0"/>
              <a:t>و </a:t>
            </a:r>
            <a:r>
              <a:rPr lang="en-US" sz="2800" dirty="0"/>
              <a:t>CD </a:t>
            </a:r>
            <a:r>
              <a:rPr lang="ar-YE" sz="2800" dirty="0"/>
              <a:t>وماسح ضوئي وطابعة وغير ذلك</a:t>
            </a:r>
            <a:r>
              <a:rPr lang="ar-YE" sz="2800" dirty="0" smtClean="0"/>
              <a:t>…</a:t>
            </a:r>
          </a:p>
          <a:p>
            <a:pPr algn="just"/>
            <a:r>
              <a:rPr lang="ar-YE" sz="2800" dirty="0"/>
              <a:t> أجهزة الفيديو بأنواعها المختلفة</a:t>
            </a:r>
            <a:r>
              <a:rPr lang="ar-YE" sz="2800" dirty="0" smtClean="0"/>
              <a:t>.</a:t>
            </a:r>
          </a:p>
          <a:p>
            <a:pPr algn="just"/>
            <a:r>
              <a:rPr lang="ar-YE" sz="2800" dirty="0"/>
              <a:t> التجهيزات الصوتية الرقمية لإدخال الصوت وعرضه.</a:t>
            </a:r>
            <a:endParaRPr lang="ar-SA" altLang="ko-KR" sz="3000" dirty="0" smtClean="0">
              <a:solidFill>
                <a:schemeClr val="tx1"/>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18864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defRPr/>
            </a:pPr>
            <a:r>
              <a:rPr lang="ar-YE" sz="3600" dirty="0" smtClean="0">
                <a:solidFill>
                  <a:srgbClr val="000000"/>
                </a:solidFill>
                <a:latin typeface="Arial" panose="020B0604020202020204" pitchFamily="34" charset="0"/>
                <a:cs typeface="Arial" panose="020B0604020202020204" pitchFamily="34" charset="0"/>
              </a:rPr>
              <a:t>أدوات اعداد </a:t>
            </a:r>
            <a:r>
              <a:rPr lang="ar-SA" sz="3600" dirty="0" smtClean="0">
                <a:solidFill>
                  <a:srgbClr val="000000"/>
                </a:solidFill>
                <a:latin typeface="Arial" panose="020B0604020202020204" pitchFamily="34" charset="0"/>
                <a:cs typeface="Arial" panose="020B0604020202020204" pitchFamily="34" charset="0"/>
              </a:rPr>
              <a:t>الوسائط الفائقة  </a:t>
            </a:r>
            <a:r>
              <a:rPr lang="ar-SA" sz="3600" dirty="0" err="1" smtClean="0">
                <a:solidFill>
                  <a:srgbClr val="000000"/>
                </a:solidFill>
                <a:latin typeface="Arial" panose="020B0604020202020204" pitchFamily="34" charset="0"/>
                <a:cs typeface="Arial" panose="020B0604020202020204" pitchFamily="34" charset="0"/>
              </a:rPr>
              <a:t>Hypermedia</a:t>
            </a:r>
            <a:endParaRPr lang="ar-SA"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037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31640" y="1322040"/>
            <a:ext cx="7583760" cy="5275312"/>
          </a:xfrm>
        </p:spPr>
        <p:txBody>
          <a:bodyPr/>
          <a:lstStyle/>
          <a:p>
            <a:pPr marL="0" indent="0">
              <a:buNone/>
            </a:pPr>
            <a:r>
              <a:rPr lang="ar-YE" sz="2800" dirty="0"/>
              <a:t>تناول أجزاء كبيرة من المعلومات.</a:t>
            </a:r>
            <a:br>
              <a:rPr lang="ar-YE" sz="2800" dirty="0"/>
            </a:br>
            <a:r>
              <a:rPr lang="ar-YE" sz="2800" dirty="0"/>
              <a:t>– تراعي حاجات المتعلمين.</a:t>
            </a:r>
            <a:br>
              <a:rPr lang="ar-YE" sz="2800" dirty="0"/>
            </a:br>
            <a:r>
              <a:rPr lang="ar-YE" sz="2800" dirty="0"/>
              <a:t>– قابلة للتعديل والتبديل وليس لها شكل دائم.</a:t>
            </a:r>
            <a:br>
              <a:rPr lang="ar-YE" sz="2800" dirty="0"/>
            </a:br>
            <a:r>
              <a:rPr lang="ar-YE" sz="2800" dirty="0"/>
              <a:t>– تسمح للطالب باكتساب قدر مناسب من المعلومات في الوقت الذي يحدده.</a:t>
            </a:r>
            <a:br>
              <a:rPr lang="ar-YE" sz="2800" dirty="0"/>
            </a:br>
            <a:r>
              <a:rPr lang="ar-YE" sz="2800" dirty="0"/>
              <a:t>– تنمي التفكير الإبداعي.</a:t>
            </a:r>
            <a:br>
              <a:rPr lang="ar-YE" sz="2800" dirty="0"/>
            </a:br>
            <a:r>
              <a:rPr lang="ar-YE" sz="2800" dirty="0"/>
              <a:t>– تساهم في مرونة المناهج الدراسية.</a:t>
            </a:r>
            <a:br>
              <a:rPr lang="ar-YE" sz="2800" dirty="0"/>
            </a:br>
            <a:r>
              <a:rPr lang="ar-YE" sz="2800" dirty="0"/>
              <a:t>– تجذب انتباه الطلاب وتزيد من الفهم والتحصيل.</a:t>
            </a:r>
            <a:br>
              <a:rPr lang="ar-YE" sz="2800" dirty="0"/>
            </a:br>
            <a:r>
              <a:rPr lang="ar-YE" sz="2800" dirty="0"/>
              <a:t>– تزيد من استخدام الحوار والتفاعل مع البرامج.</a:t>
            </a:r>
            <a:br>
              <a:rPr lang="ar-YE" sz="2800" dirty="0"/>
            </a:br>
            <a:r>
              <a:rPr lang="ar-YE" sz="2800" dirty="0"/>
              <a:t>– تجعل التعليم أكثر تأثيرا.</a:t>
            </a:r>
            <a:br>
              <a:rPr lang="ar-YE" sz="2800" dirty="0"/>
            </a:br>
            <a:r>
              <a:rPr lang="ar-YE" sz="2800" dirty="0"/>
              <a:t>– تحل بعض المشاكل التربوية مثل التسرب </a:t>
            </a:r>
            <a:r>
              <a:rPr lang="ar-YE" sz="2800" dirty="0" smtClean="0"/>
              <a:t>والملل.</a:t>
            </a:r>
            <a:r>
              <a:rPr lang="ar-YE" sz="2800" dirty="0"/>
              <a:t/>
            </a:r>
            <a:br>
              <a:rPr lang="ar-YE" sz="2800" dirty="0"/>
            </a:br>
            <a:r>
              <a:rPr lang="ar-YE" sz="2800" dirty="0"/>
              <a:t>– تساعد على التدريب على التعلم الذاتي والاعتماد على النفس.</a:t>
            </a:r>
            <a:endParaRPr lang="ar-SA" altLang="ko-KR" sz="2800" dirty="0" smtClean="0">
              <a:solidFill>
                <a:schemeClr val="tx1"/>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18864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defRPr/>
            </a:pPr>
            <a:r>
              <a:rPr lang="ar-YE" sz="3600" dirty="0" smtClean="0">
                <a:solidFill>
                  <a:srgbClr val="000000"/>
                </a:solidFill>
                <a:latin typeface="Arial" panose="020B0604020202020204" pitchFamily="34" charset="0"/>
                <a:cs typeface="Arial" panose="020B0604020202020204" pitchFamily="34" charset="0"/>
              </a:rPr>
              <a:t>مميزات</a:t>
            </a:r>
            <a:r>
              <a:rPr lang="ar-SA" sz="3600" dirty="0" smtClean="0">
                <a:solidFill>
                  <a:srgbClr val="000000"/>
                </a:solidFill>
                <a:latin typeface="Arial" panose="020B0604020202020204" pitchFamily="34" charset="0"/>
                <a:cs typeface="Arial" panose="020B0604020202020204" pitchFamily="34" charset="0"/>
              </a:rPr>
              <a:t> </a:t>
            </a:r>
            <a:r>
              <a:rPr lang="ar-SA" sz="3600" dirty="0">
                <a:solidFill>
                  <a:srgbClr val="000000"/>
                </a:solidFill>
                <a:latin typeface="Arial" panose="020B0604020202020204" pitchFamily="34" charset="0"/>
                <a:cs typeface="Arial" panose="020B0604020202020204" pitchFamily="34" charset="0"/>
              </a:rPr>
              <a:t>الوسائط الفائقة  </a:t>
            </a:r>
            <a:r>
              <a:rPr lang="ar-SA" sz="3600" dirty="0" err="1">
                <a:solidFill>
                  <a:srgbClr val="000000"/>
                </a:solidFill>
                <a:latin typeface="Arial" panose="020B0604020202020204" pitchFamily="34" charset="0"/>
                <a:cs typeface="Arial" panose="020B0604020202020204" pitchFamily="34" charset="0"/>
              </a:rPr>
              <a:t>Hypermedia</a:t>
            </a:r>
            <a:endParaRPr lang="ar-SA"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565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31640" y="1322040"/>
            <a:ext cx="7583760" cy="5275312"/>
          </a:xfrm>
        </p:spPr>
        <p:txBody>
          <a:bodyPr/>
          <a:lstStyle/>
          <a:p>
            <a:pPr marL="0" indent="0">
              <a:buNone/>
            </a:pPr>
            <a:r>
              <a:rPr lang="ar-YE" sz="2800" dirty="0"/>
              <a:t>تتجلى الأهمية التربوية للوسائط الفائقة في كونها:</a:t>
            </a:r>
            <a:br>
              <a:rPr lang="ar-YE" sz="2800" dirty="0"/>
            </a:br>
            <a:r>
              <a:rPr lang="ar-YE" sz="2800" dirty="0"/>
              <a:t> </a:t>
            </a:r>
            <a:r>
              <a:rPr lang="ar-YE" sz="2800" dirty="0" smtClean="0"/>
              <a:t>- تسهم </a:t>
            </a:r>
            <a:r>
              <a:rPr lang="ar-YE" sz="2800" dirty="0"/>
              <a:t>في تحقيق العديد من أهداف التعلم.</a:t>
            </a:r>
            <a:br>
              <a:rPr lang="ar-YE" sz="2800" dirty="0"/>
            </a:br>
            <a:r>
              <a:rPr lang="ar-YE" sz="2800" dirty="0"/>
              <a:t>– تساعد على اكتساب المعارف والمفاهيم التي يتطلب استيعابها قدرة على التفكير المجرد.</a:t>
            </a:r>
            <a:br>
              <a:rPr lang="ar-YE" sz="2800" dirty="0"/>
            </a:br>
            <a:r>
              <a:rPr lang="ar-YE" sz="2800" dirty="0"/>
              <a:t>– تُنمي بعض المهارات لدى المتعلم، وتحسين اتجاهاته نحو استخدامه لأنظمة الحاسوب في المواقف التعليمية.</a:t>
            </a:r>
            <a:br>
              <a:rPr lang="ar-YE" sz="2800" dirty="0"/>
            </a:br>
            <a:r>
              <a:rPr lang="ar-YE" sz="2800" dirty="0"/>
              <a:t>– تُوجه المتعلم وتحفزه نحو التعلم الفردي.</a:t>
            </a:r>
            <a:br>
              <a:rPr lang="ar-YE" sz="2800" dirty="0"/>
            </a:br>
            <a:r>
              <a:rPr lang="ar-YE" sz="2800" dirty="0"/>
              <a:t>– تسير عملية التعلم السمعي وتساعد المتعلم على فهم الهيكل البنائي لأنواع المعارف.</a:t>
            </a:r>
            <a:br>
              <a:rPr lang="ar-YE" sz="2800" dirty="0"/>
            </a:br>
            <a:r>
              <a:rPr lang="ar-YE" sz="2800" dirty="0"/>
              <a:t>– تساعد المتعلم على الخوض في تصميم وتطوير المقررات التعليمية.</a:t>
            </a:r>
            <a:endParaRPr lang="ar-SA" altLang="ko-KR" sz="3000" dirty="0" smtClean="0">
              <a:solidFill>
                <a:schemeClr val="tx1"/>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18864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defRPr/>
            </a:pPr>
            <a:r>
              <a:rPr lang="ar-YE" sz="3200" dirty="0" smtClean="0">
                <a:solidFill>
                  <a:srgbClr val="000000"/>
                </a:solidFill>
                <a:latin typeface="Arial" panose="020B0604020202020204" pitchFamily="34" charset="0"/>
                <a:cs typeface="Arial" panose="020B0604020202020204" pitchFamily="34" charset="0"/>
              </a:rPr>
              <a:t>الأهمية التربوية ل</a:t>
            </a:r>
            <a:r>
              <a:rPr lang="ar-SA" sz="3200" dirty="0" smtClean="0">
                <a:solidFill>
                  <a:srgbClr val="000000"/>
                </a:solidFill>
                <a:latin typeface="Arial" panose="020B0604020202020204" pitchFamily="34" charset="0"/>
                <a:cs typeface="Arial" panose="020B0604020202020204" pitchFamily="34" charset="0"/>
              </a:rPr>
              <a:t>لوسائط </a:t>
            </a:r>
            <a:r>
              <a:rPr lang="ar-SA" sz="3200" dirty="0">
                <a:solidFill>
                  <a:srgbClr val="000000"/>
                </a:solidFill>
                <a:latin typeface="Arial" panose="020B0604020202020204" pitchFamily="34" charset="0"/>
                <a:cs typeface="Arial" panose="020B0604020202020204" pitchFamily="34" charset="0"/>
              </a:rPr>
              <a:t>الفائقة  </a:t>
            </a:r>
            <a:r>
              <a:rPr lang="ar-SA" sz="3200" dirty="0" err="1">
                <a:solidFill>
                  <a:srgbClr val="000000"/>
                </a:solidFill>
                <a:latin typeface="Arial" panose="020B0604020202020204" pitchFamily="34" charset="0"/>
                <a:cs typeface="Arial" panose="020B0604020202020204" pitchFamily="34" charset="0"/>
              </a:rPr>
              <a:t>Hypermedia</a:t>
            </a:r>
            <a:endParaRPr lang="ar-SA"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428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31640" y="1322040"/>
            <a:ext cx="7583760" cy="5275312"/>
          </a:xfrm>
        </p:spPr>
        <p:txBody>
          <a:bodyPr/>
          <a:lstStyle/>
          <a:p>
            <a:pPr marL="0" indent="0">
              <a:buNone/>
            </a:pPr>
            <a:r>
              <a:rPr lang="ar-YE" sz="2800" b="1" dirty="0" smtClean="0"/>
              <a:t>- المتعلم</a:t>
            </a:r>
            <a:r>
              <a:rPr lang="ar-YE" sz="2800" b="1" dirty="0"/>
              <a:t>:</a:t>
            </a:r>
            <a:r>
              <a:rPr lang="ar-YE" sz="2800" dirty="0"/>
              <a:t> حيث يعتمد على قدرات المتعلم الاستيعابية ومهارات التعلم وأهداف الدراسة.</a:t>
            </a:r>
            <a:br>
              <a:rPr lang="ar-YE" sz="2800" dirty="0"/>
            </a:br>
            <a:r>
              <a:rPr lang="ar-YE" sz="2800" b="1" dirty="0" smtClean="0"/>
              <a:t>- </a:t>
            </a:r>
            <a:r>
              <a:rPr lang="ar-YE" sz="2800" b="1" dirty="0"/>
              <a:t>مهام التعلم:</a:t>
            </a:r>
            <a:r>
              <a:rPr lang="ar-YE" sz="2800" dirty="0"/>
              <a:t> يجب أن تكون مهام التعلم واضحة، وتحتوي على حل المشكلات والتفكير الابتكاري.</a:t>
            </a:r>
            <a:br>
              <a:rPr lang="ar-YE" sz="2800" dirty="0"/>
            </a:br>
            <a:r>
              <a:rPr lang="ar-YE" sz="2800" b="1" dirty="0" smtClean="0"/>
              <a:t>- </a:t>
            </a:r>
            <a:r>
              <a:rPr lang="ar-YE" sz="2800" b="1" dirty="0"/>
              <a:t>محتوى التعلم:</a:t>
            </a:r>
            <a:r>
              <a:rPr lang="ar-YE" sz="2800" dirty="0"/>
              <a:t> يجب أن يكون ذا تركيب منطقي وواضح.</a:t>
            </a:r>
            <a:br>
              <a:rPr lang="ar-YE" sz="2800" dirty="0"/>
            </a:br>
            <a:r>
              <a:rPr lang="ar-YE" sz="2800" b="1" dirty="0" smtClean="0"/>
              <a:t>- </a:t>
            </a:r>
            <a:r>
              <a:rPr lang="ar-YE" sz="2800" b="1" dirty="0"/>
              <a:t>أنشطة التعلم</a:t>
            </a:r>
            <a:r>
              <a:rPr lang="ar-YE" sz="2800" dirty="0"/>
              <a:t>.</a:t>
            </a:r>
            <a:endParaRPr lang="ar-SA" altLang="ko-KR" sz="3000" dirty="0" smtClean="0">
              <a:solidFill>
                <a:schemeClr val="tx1"/>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18864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defRPr/>
            </a:pPr>
            <a:r>
              <a:rPr lang="ar-YE" sz="2800" dirty="0" smtClean="0">
                <a:solidFill>
                  <a:srgbClr val="000000"/>
                </a:solidFill>
                <a:latin typeface="Arial" panose="020B0604020202020204" pitchFamily="34" charset="0"/>
                <a:cs typeface="Arial" panose="020B0604020202020204" pitchFamily="34" charset="0"/>
              </a:rPr>
              <a:t>عوامل التدريس بال</a:t>
            </a:r>
            <a:r>
              <a:rPr lang="ar-SA" sz="2800" dirty="0" smtClean="0">
                <a:solidFill>
                  <a:srgbClr val="000000"/>
                </a:solidFill>
                <a:latin typeface="Arial" panose="020B0604020202020204" pitchFamily="34" charset="0"/>
                <a:cs typeface="Arial" panose="020B0604020202020204" pitchFamily="34" charset="0"/>
              </a:rPr>
              <a:t>وسائط </a:t>
            </a:r>
            <a:r>
              <a:rPr lang="ar-SA" sz="2800" dirty="0">
                <a:solidFill>
                  <a:srgbClr val="000000"/>
                </a:solidFill>
                <a:latin typeface="Arial" panose="020B0604020202020204" pitchFamily="34" charset="0"/>
                <a:cs typeface="Arial" panose="020B0604020202020204" pitchFamily="34" charset="0"/>
              </a:rPr>
              <a:t>الفائقة  </a:t>
            </a:r>
            <a:r>
              <a:rPr lang="ar-SA" sz="2800" dirty="0" err="1">
                <a:solidFill>
                  <a:srgbClr val="000000"/>
                </a:solidFill>
                <a:latin typeface="Arial" panose="020B0604020202020204" pitchFamily="34" charset="0"/>
                <a:cs typeface="Arial" panose="020B0604020202020204" pitchFamily="34" charset="0"/>
              </a:rPr>
              <a:t>Hypermedia</a:t>
            </a:r>
            <a:endParaRPr lang="ar-SA"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248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31640" y="1322040"/>
            <a:ext cx="7583760" cy="5275312"/>
          </a:xfrm>
        </p:spPr>
        <p:txBody>
          <a:bodyPr/>
          <a:lstStyle/>
          <a:p>
            <a:pPr marL="0" indent="0">
              <a:buNone/>
            </a:pPr>
            <a:r>
              <a:rPr lang="ar-YE" sz="2800" dirty="0" smtClean="0"/>
              <a:t>.</a:t>
            </a:r>
            <a:r>
              <a:rPr lang="ar-YE" sz="2800" dirty="0"/>
              <a:t> يمكن تصميم الوسائط الفائقة باستعمال أدوات مثل:</a:t>
            </a:r>
            <a:br>
              <a:rPr lang="ar-YE" sz="2800" dirty="0"/>
            </a:br>
            <a:r>
              <a:rPr lang="ar-YE" sz="2800" dirty="0" smtClean="0"/>
              <a:t>– </a:t>
            </a:r>
            <a:r>
              <a:rPr lang="ar-YE" sz="2800" dirty="0"/>
              <a:t>أدوبي فلاش.</a:t>
            </a:r>
            <a:br>
              <a:rPr lang="ar-YE" sz="2800" dirty="0"/>
            </a:br>
            <a:r>
              <a:rPr lang="ar-YE" sz="2800" dirty="0"/>
              <a:t>– أدوبي </a:t>
            </a:r>
            <a:r>
              <a:rPr lang="ar-YE" sz="2800" dirty="0" err="1"/>
              <a:t>ديركتر</a:t>
            </a:r>
            <a:r>
              <a:rPr lang="ar-YE" sz="2800" dirty="0"/>
              <a:t>.</a:t>
            </a:r>
            <a:br>
              <a:rPr lang="ar-YE" sz="2800" dirty="0"/>
            </a:br>
            <a:r>
              <a:rPr lang="ar-YE" sz="2800" dirty="0"/>
              <a:t>– </a:t>
            </a:r>
            <a:r>
              <a:rPr lang="ar-YE" sz="2800" dirty="0" err="1"/>
              <a:t>ماكروميديا</a:t>
            </a:r>
            <a:r>
              <a:rPr lang="ar-YE" sz="2800" dirty="0"/>
              <a:t> </a:t>
            </a:r>
            <a:r>
              <a:rPr lang="ar-YE" sz="2800" dirty="0" err="1"/>
              <a:t>أوثروير</a:t>
            </a:r>
            <a:r>
              <a:rPr lang="ar-YE" sz="2800" dirty="0"/>
              <a:t>.</a:t>
            </a:r>
            <a:br>
              <a:rPr lang="ar-YE" sz="2800" dirty="0"/>
            </a:br>
            <a:r>
              <a:rPr lang="ar-YE" sz="2800" dirty="0"/>
              <a:t>– </a:t>
            </a:r>
            <a:r>
              <a:rPr lang="ar-YE" sz="2800" dirty="0" err="1"/>
              <a:t>ماتشوير</a:t>
            </a:r>
            <a:r>
              <a:rPr lang="ar-YE" sz="2800" dirty="0"/>
              <a:t> ميديا.</a:t>
            </a:r>
            <a:br>
              <a:rPr lang="ar-YE" sz="2800" dirty="0"/>
            </a:br>
            <a:r>
              <a:rPr lang="ar-YE" sz="2800" dirty="0"/>
              <a:t>– بعض الأجهزة التي تدعم مواصفات </a:t>
            </a:r>
            <a:r>
              <a:rPr lang="en-US" sz="2800" dirty="0"/>
              <a:t>SAG </a:t>
            </a:r>
            <a:r>
              <a:rPr lang="ar-YE" sz="2800" dirty="0"/>
              <a:t>مثل </a:t>
            </a:r>
            <a:r>
              <a:rPr lang="ar-YE" sz="2800" dirty="0" err="1"/>
              <a:t>الأيفون</a:t>
            </a:r>
            <a:r>
              <a:rPr lang="ar-YE" sz="2800" dirty="0"/>
              <a:t>.</a:t>
            </a:r>
            <a:br>
              <a:rPr lang="ar-YE" sz="2800" dirty="0"/>
            </a:br>
            <a:r>
              <a:rPr lang="ar-YE" sz="2800" dirty="0"/>
              <a:t>– يمكن استخدام أي </a:t>
            </a:r>
            <a:r>
              <a:rPr lang="ar-YE" sz="2800" dirty="0" smtClean="0"/>
              <a:t>محرر </a:t>
            </a:r>
            <a:r>
              <a:rPr lang="en-US" sz="2800" dirty="0" smtClean="0"/>
              <a:t>HTML</a:t>
            </a:r>
            <a:r>
              <a:rPr lang="ar-YE" sz="2800" dirty="0" smtClean="0"/>
              <a:t> </a:t>
            </a:r>
            <a:r>
              <a:rPr lang="ar-YE" sz="2800" dirty="0" err="1" smtClean="0"/>
              <a:t>لانشاء</a:t>
            </a:r>
            <a:r>
              <a:rPr lang="ar-YE" sz="2800" dirty="0" smtClean="0"/>
              <a:t> </a:t>
            </a:r>
            <a:r>
              <a:rPr lang="ar-YE" sz="2800" dirty="0"/>
              <a:t>ملفات يمكن الوصول إليها عبر أي متصفح للإنترنت.</a:t>
            </a:r>
          </a:p>
          <a:p>
            <a:r>
              <a:rPr lang="ar-YE" sz="2800" dirty="0"/>
              <a:t>و يعتبر تطبيق </a:t>
            </a:r>
            <a:r>
              <a:rPr lang="ar-YE" sz="2800" dirty="0" err="1"/>
              <a:t>هايبر</a:t>
            </a:r>
            <a:r>
              <a:rPr lang="ar-YE" sz="2800" dirty="0"/>
              <a:t> </a:t>
            </a:r>
            <a:r>
              <a:rPr lang="ar-YE" sz="2800" dirty="0" err="1"/>
              <a:t>بابلش</a:t>
            </a:r>
            <a:r>
              <a:rPr lang="ar-YE" sz="2800" dirty="0"/>
              <a:t> </a:t>
            </a:r>
            <a:r>
              <a:rPr lang="en-US" sz="2800" dirty="0"/>
              <a:t>Hyper publish </a:t>
            </a:r>
            <a:r>
              <a:rPr lang="ar-YE" sz="2800" dirty="0" smtClean="0"/>
              <a:t> من </a:t>
            </a:r>
            <a:r>
              <a:rPr lang="ar-YE" sz="2800" dirty="0"/>
              <a:t>أحدث تطبيقات تصميم محتوى تعليمي باستخدام الوسائط الفائقة، والصورة التالية توضح واجهة البرنامج:</a:t>
            </a:r>
          </a:p>
          <a:p>
            <a:pPr marL="0" indent="0">
              <a:buNone/>
            </a:pPr>
            <a:endParaRPr lang="ar-SA" altLang="ko-KR" sz="3000" dirty="0" smtClean="0">
              <a:solidFill>
                <a:schemeClr val="tx1"/>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18864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r>
              <a:rPr lang="ar-YE" sz="2800" b="1" dirty="0"/>
              <a:t>برامج وتطبيقات تصميم الوسائط الفائقة</a:t>
            </a:r>
          </a:p>
        </p:txBody>
      </p:sp>
    </p:spTree>
    <p:extLst>
      <p:ext uri="{BB962C8B-B14F-4D97-AF65-F5344CB8AC3E}">
        <p14:creationId xmlns:p14="http://schemas.microsoft.com/office/powerpoint/2010/main" val="3800175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YE"/>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08520" y="0"/>
            <a:ext cx="9412586" cy="687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013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نماذج من مستحدثات تقنيات التعليم </a:t>
            </a:r>
            <a:endParaRPr lang="en-US" altLang="ar-SA" sz="4000" dirty="0">
              <a:solidFill>
                <a:srgbClr val="008000"/>
              </a:solidFill>
              <a:effectLst>
                <a:outerShdw blurRad="38100" dist="38100" dir="2700000" algn="tl">
                  <a:srgbClr val="000000">
                    <a:alpha val="43137"/>
                  </a:srgbClr>
                </a:outerShdw>
              </a:effectLst>
            </a:endParaRPr>
          </a:p>
        </p:txBody>
      </p:sp>
      <p:sp>
        <p:nvSpPr>
          <p:cNvPr id="4" name="Rectangle 3"/>
          <p:cNvSpPr/>
          <p:nvPr/>
        </p:nvSpPr>
        <p:spPr>
          <a:xfrm>
            <a:off x="2200549" y="897057"/>
            <a:ext cx="6697322" cy="646331"/>
          </a:xfrm>
          <a:prstGeom prst="rect">
            <a:avLst/>
          </a:prstGeom>
        </p:spPr>
        <p:txBody>
          <a:bodyPr wrap="square">
            <a:spAutoFit/>
          </a:bodyPr>
          <a:lstStyle/>
          <a:p>
            <a:pPr rtl="1"/>
            <a:r>
              <a:rPr lang="ar-SA" altLang="ar-SA" sz="3600" dirty="0" smtClean="0">
                <a:solidFill>
                  <a:schemeClr val="bg1">
                    <a:lumMod val="50000"/>
                  </a:schemeClr>
                </a:solidFill>
              </a:rPr>
              <a:t>ثانياً: الإنترنت في التعليم </a:t>
            </a:r>
            <a:r>
              <a:rPr lang="en-US" altLang="ar-SA" sz="3200" dirty="0" smtClean="0">
                <a:solidFill>
                  <a:schemeClr val="bg1">
                    <a:lumMod val="50000"/>
                  </a:schemeClr>
                </a:solidFill>
                <a:latin typeface="Times New Roman" panose="02020603050405020304" pitchFamily="18" charset="0"/>
                <a:cs typeface="Times New Roman" panose="02020603050405020304" pitchFamily="18" charset="0"/>
              </a:rPr>
              <a:t>Internet</a:t>
            </a:r>
            <a:endParaRPr lang="ar-SA" sz="2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9" name="Rectangle 3"/>
          <p:cNvSpPr txBox="1">
            <a:spLocks noChangeArrowheads="1"/>
          </p:cNvSpPr>
          <p:nvPr/>
        </p:nvSpPr>
        <p:spPr bwMode="auto">
          <a:xfrm>
            <a:off x="1785918" y="1805006"/>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l">
              <a:spcBef>
                <a:spcPct val="20000"/>
              </a:spcBef>
              <a:buFont typeface="Arial" pitchFamily="34" charset="0"/>
              <a:buChar char="•"/>
            </a:pPr>
            <a:r>
              <a:rPr lang="en-US" altLang="ko-KR" sz="2800" kern="0" dirty="0" smtClean="0">
                <a:latin typeface="Times New Roman" pitchFamily="18" charset="0"/>
                <a:ea typeface="굴림" pitchFamily="34" charset="-127"/>
                <a:cs typeface="Times New Roman" pitchFamily="18" charset="0"/>
              </a:rPr>
              <a:t> Internet        International Network</a:t>
            </a:r>
          </a:p>
          <a:p>
            <a:pPr lvl="0" algn="just" rtl="1">
              <a:spcBef>
                <a:spcPct val="20000"/>
              </a:spcBef>
            </a:pPr>
            <a:r>
              <a:rPr lang="en-US" altLang="ko-KR" sz="2800" kern="0" dirty="0" smtClean="0">
                <a:latin typeface="Times New Roman" pitchFamily="18" charset="0"/>
                <a:ea typeface="굴림" pitchFamily="34" charset="-127"/>
                <a:cs typeface="Times New Roman" pitchFamily="18" charset="0"/>
              </a:rPr>
              <a:t> </a:t>
            </a:r>
            <a:r>
              <a:rPr lang="ar-SA" altLang="ko-KR" sz="2800" kern="0" dirty="0" smtClean="0">
                <a:latin typeface="Times New Roman" pitchFamily="18" charset="0"/>
                <a:ea typeface="굴림" pitchFamily="34" charset="-127"/>
                <a:cs typeface="Times New Roman" pitchFamily="18" charset="0"/>
              </a:rPr>
              <a:t>وبالعربية "الشبكة العالمية للمعلومات". </a:t>
            </a:r>
          </a:p>
          <a:p>
            <a:pPr lvl="0" algn="just" rtl="1">
              <a:spcBef>
                <a:spcPct val="20000"/>
              </a:spcBef>
            </a:pPr>
            <a:r>
              <a:rPr lang="ar-SA" altLang="ko-KR" sz="2800" kern="0" dirty="0" smtClean="0">
                <a:solidFill>
                  <a:srgbClr val="0070C0"/>
                </a:solidFill>
                <a:latin typeface="Times New Roman" pitchFamily="18" charset="0"/>
                <a:ea typeface="굴림" pitchFamily="34" charset="-127"/>
                <a:cs typeface="Times New Roman" pitchFamily="18" charset="0"/>
              </a:rPr>
              <a:t>وتعرف بأنها: </a:t>
            </a:r>
            <a:r>
              <a:rPr lang="ar-SA" altLang="ko-KR" sz="2800" kern="0" dirty="0" smtClean="0">
                <a:latin typeface="Times New Roman" pitchFamily="18" charset="0"/>
                <a:ea typeface="굴림" pitchFamily="34" charset="-127"/>
                <a:cs typeface="Times New Roman" pitchFamily="18" charset="0"/>
              </a:rPr>
              <a:t>"ملايين من نظم الكمبيوتر وشبكاته المنتشرة حول العالم والمتصلة مع بعضها البعض بواسطة خطوط هاتفية سلكية أو لا سلكية لتشكل شبكة عملاقة، ويمكن لأي كمبيوتر شخصي الاتصال بأحد الأجهزة التي في الشبكة ".</a:t>
            </a: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ar-SA" altLang="ko-KR" sz="3200" b="0" i="0" u="none" strike="noStrike" kern="0" cap="none" spc="0" normalizeH="0" baseline="0" noProof="0" dirty="0" smtClean="0">
              <a:ln>
                <a:noFill/>
              </a:ln>
              <a:solidFill>
                <a:schemeClr val="tx1"/>
              </a:solidFill>
              <a:effectLst/>
              <a:uLnTx/>
              <a:uFillTx/>
              <a:latin typeface="Times New Roman" pitchFamily="18" charset="0"/>
              <a:ea typeface="굴림" pitchFamily="34" charset="-127"/>
              <a:cs typeface="Times New Roman" pitchFamily="18" charset="0"/>
            </a:endParaRPr>
          </a:p>
        </p:txBody>
      </p:sp>
      <p:sp>
        <p:nvSpPr>
          <p:cNvPr id="70" name="شارة رتبة 69"/>
          <p:cNvSpPr/>
          <p:nvPr/>
        </p:nvSpPr>
        <p:spPr bwMode="auto">
          <a:xfrm>
            <a:off x="3286116" y="2000240"/>
            <a:ext cx="571504" cy="214314"/>
          </a:xfrm>
          <a:prstGeom prst="chevron">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pic>
        <p:nvPicPr>
          <p:cNvPr id="71" name="Picture 2"/>
          <p:cNvPicPr>
            <a:picLocks noChangeAspect="1" noChangeArrowheads="1"/>
          </p:cNvPicPr>
          <p:nvPr/>
        </p:nvPicPr>
        <p:blipFill>
          <a:blip r:embed="rId4">
            <a:clrChange>
              <a:clrFrom>
                <a:srgbClr val="336599"/>
              </a:clrFrom>
              <a:clrTo>
                <a:srgbClr val="336599">
                  <a:alpha val="0"/>
                </a:srgbClr>
              </a:clrTo>
            </a:clrChange>
            <a:duotone>
              <a:schemeClr val="accent2">
                <a:shade val="45000"/>
                <a:satMod val="135000"/>
              </a:schemeClr>
              <a:prstClr val="white"/>
            </a:duotone>
          </a:blip>
          <a:srcRect l="29167" t="33333" r="60416" b="11666"/>
          <a:stretch>
            <a:fillRect/>
          </a:stretch>
        </p:blipFill>
        <p:spPr bwMode="auto">
          <a:xfrm>
            <a:off x="214282" y="428604"/>
            <a:ext cx="1428760" cy="4714908"/>
          </a:xfrm>
          <a:prstGeom prst="rect">
            <a:avLst/>
          </a:prstGeom>
          <a:noFill/>
          <a:ln w="9525">
            <a:noFill/>
            <a:miter lim="800000"/>
            <a:headEnd/>
            <a:tailEnd/>
          </a:ln>
          <a:effectLst/>
        </p:spPr>
      </p:pic>
      <p:sp>
        <p:nvSpPr>
          <p:cNvPr id="9" name="مستطيل 8"/>
          <p:cNvSpPr/>
          <p:nvPr/>
        </p:nvSpPr>
        <p:spPr bwMode="auto">
          <a:xfrm>
            <a:off x="2357422" y="5000636"/>
            <a:ext cx="6500858" cy="1000132"/>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ctr"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SA" sz="2800" dirty="0" smtClean="0"/>
              <a:t>من الخطأ إطلاق مصطلح  </a:t>
            </a:r>
            <a:r>
              <a:rPr kumimoji="0" lang="ar-SA" sz="2800" b="0" i="0" u="none" strike="noStrike" cap="none" normalizeH="0" baseline="0" dirty="0" smtClean="0">
                <a:ln>
                  <a:noFill/>
                </a:ln>
                <a:solidFill>
                  <a:schemeClr val="tx1"/>
                </a:solidFill>
                <a:effectLst/>
                <a:latin typeface="Arial" pitchFamily="34" charset="0"/>
              </a:rPr>
              <a:t>”شبكة</a:t>
            </a:r>
            <a:r>
              <a:rPr kumimoji="0" lang="ar-SA" sz="2800" b="0" i="0" u="none" strike="noStrike" cap="none" normalizeH="0" dirty="0" smtClean="0">
                <a:ln>
                  <a:noFill/>
                </a:ln>
                <a:solidFill>
                  <a:schemeClr val="tx1"/>
                </a:solidFill>
                <a:effectLst/>
                <a:latin typeface="Arial" pitchFamily="34" charset="0"/>
              </a:rPr>
              <a:t> الإنترنت“</a:t>
            </a:r>
          </a:p>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dirty="0" smtClean="0">
                <a:ln>
                  <a:noFill/>
                </a:ln>
                <a:solidFill>
                  <a:schemeClr val="tx1"/>
                </a:solidFill>
                <a:effectLst/>
                <a:latin typeface="Arial" pitchFamily="34" charset="0"/>
              </a:rPr>
              <a:t> على ”الإنترنت“ لماذا؟</a:t>
            </a:r>
            <a:endParaRPr kumimoji="0" lang="ar-SA" b="0" i="0" u="none" strike="noStrike" cap="none" normalizeH="0" baseline="0" dirty="0" smtClean="0">
              <a:ln>
                <a:noFill/>
              </a:ln>
              <a:solidFill>
                <a:schemeClr val="tx1"/>
              </a:solidFill>
              <a:effectLst/>
              <a:latin typeface="Arial" pitchFamily="34" charset="0"/>
            </a:endParaRPr>
          </a:p>
        </p:txBody>
      </p:sp>
      <p:pic>
        <p:nvPicPr>
          <p:cNvPr id="135170" name="Picture 2" descr="https://encrypted-tbn3.gstatic.com/images?q=tbn:ANd9GcTCxXRB-zROqUugusuenxqUaTsnk4XqXDC31em7n7wXE9x0BSE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71604" y="4286256"/>
            <a:ext cx="2081204" cy="2081205"/>
          </a:xfrm>
          <a:prstGeom prst="rect">
            <a:avLst/>
          </a:prstGeom>
          <a:noFill/>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strips(downLeft)">
                                      <p:cBhvr>
                                        <p:cTn id="7" dur="500"/>
                                        <p:tgtEl>
                                          <p:spTgt spid="13517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الخدمات التي يوفرها الانترنت</a:t>
            </a:r>
          </a:p>
        </p:txBody>
      </p:sp>
      <p:sp>
        <p:nvSpPr>
          <p:cNvPr id="69" name="Rectangle 3"/>
          <p:cNvSpPr txBox="1">
            <a:spLocks noChangeArrowheads="1"/>
          </p:cNvSpPr>
          <p:nvPr/>
        </p:nvSpPr>
        <p:spPr bwMode="auto">
          <a:xfrm>
            <a:off x="1571604" y="1214422"/>
            <a:ext cx="7343796" cy="498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البريد الالكتروني </a:t>
            </a:r>
            <a:r>
              <a:rPr lang="en-US" altLang="ko-KR" sz="2800" kern="0" dirty="0" smtClean="0">
                <a:latin typeface="Times New Roman" pitchFamily="18" charset="0"/>
                <a:ea typeface="굴림" pitchFamily="34" charset="-127"/>
                <a:cs typeface="Times New Roman" pitchFamily="18" charset="0"/>
              </a:rPr>
              <a:t>E-mail)</a:t>
            </a:r>
            <a:r>
              <a:rPr lang="ar-SA" altLang="ko-KR" sz="2800" kern="0" dirty="0" smtClean="0">
                <a:latin typeface="Times New Roman" pitchFamily="18" charset="0"/>
                <a:ea typeface="굴림" pitchFamily="34" charset="-127"/>
                <a:cs typeface="Times New Roman" pitchFamily="18" charset="0"/>
              </a:rPr>
              <a:t>)</a:t>
            </a:r>
            <a:endParaRPr lang="en-US" altLang="ko-KR" sz="2800" kern="0" dirty="0" smtClean="0">
              <a:latin typeface="Times New Roman" pitchFamily="18" charset="0"/>
              <a:ea typeface="굴림" pitchFamily="34" charset="-127"/>
              <a:cs typeface="Times New Roman" pitchFamily="18" charset="0"/>
            </a:endParaRPr>
          </a:p>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القوائم البريدية </a:t>
            </a:r>
            <a:r>
              <a:rPr lang="en-US" altLang="ko-KR" sz="2800" kern="0" dirty="0" smtClean="0">
                <a:latin typeface="Times New Roman" pitchFamily="18" charset="0"/>
                <a:ea typeface="굴림" pitchFamily="34" charset="-127"/>
                <a:cs typeface="Times New Roman" pitchFamily="18" charset="0"/>
              </a:rPr>
              <a:t>(Mailing list)</a:t>
            </a:r>
          </a:p>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المحادثة </a:t>
            </a:r>
            <a:r>
              <a:rPr lang="en-US" altLang="ko-KR" sz="2800" kern="0" dirty="0" smtClean="0">
                <a:latin typeface="Times New Roman" pitchFamily="18" charset="0"/>
                <a:ea typeface="굴림" pitchFamily="34" charset="-127"/>
                <a:cs typeface="Times New Roman" pitchFamily="18" charset="0"/>
              </a:rPr>
              <a:t>(Chatting)</a:t>
            </a:r>
          </a:p>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الشبكة </a:t>
            </a:r>
            <a:r>
              <a:rPr lang="ar-SA" altLang="ko-KR" sz="2800" kern="0" dirty="0" err="1" smtClean="0">
                <a:latin typeface="Times New Roman" pitchFamily="18" charset="0"/>
                <a:ea typeface="굴림" pitchFamily="34" charset="-127"/>
                <a:cs typeface="Times New Roman" pitchFamily="18" charset="0"/>
              </a:rPr>
              <a:t>العنكبوتية</a:t>
            </a:r>
            <a:r>
              <a:rPr lang="ar-SA" altLang="ko-KR" sz="2800" kern="0" dirty="0" smtClean="0">
                <a:latin typeface="Times New Roman" pitchFamily="18" charset="0"/>
                <a:ea typeface="굴림" pitchFamily="34" charset="-127"/>
                <a:cs typeface="Times New Roman" pitchFamily="18" charset="0"/>
              </a:rPr>
              <a:t> العالمية أو شبكة الويب</a:t>
            </a:r>
            <a:br>
              <a:rPr lang="ar-SA" altLang="ko-KR" sz="2800" kern="0" dirty="0" smtClean="0">
                <a:latin typeface="Times New Roman" pitchFamily="18" charset="0"/>
                <a:ea typeface="굴림" pitchFamily="34" charset="-127"/>
                <a:cs typeface="Times New Roman" pitchFamily="18" charset="0"/>
              </a:rPr>
            </a:br>
            <a:r>
              <a:rPr lang="ar-SA" altLang="ko-KR" sz="2800" kern="0" dirty="0" smtClean="0">
                <a:latin typeface="Times New Roman" pitchFamily="18" charset="0"/>
                <a:ea typeface="굴림" pitchFamily="34" charset="-127"/>
                <a:cs typeface="Times New Roman" pitchFamily="18" charset="0"/>
              </a:rPr>
              <a:t> </a:t>
            </a:r>
            <a:r>
              <a:rPr lang="en-US" altLang="ko-KR" sz="2800" kern="0" dirty="0" smtClean="0">
                <a:latin typeface="Times New Roman" pitchFamily="18" charset="0"/>
                <a:ea typeface="굴림" pitchFamily="34" charset="-127"/>
                <a:cs typeface="Times New Roman" pitchFamily="18" charset="0"/>
              </a:rPr>
              <a:t>(WWW: World Wide Web)</a:t>
            </a:r>
            <a:endParaRPr lang="ar-SA" altLang="ko-KR" sz="2800" kern="0" dirty="0" smtClean="0">
              <a:latin typeface="Times New Roman" pitchFamily="18" charset="0"/>
              <a:ea typeface="굴림" pitchFamily="34" charset="-127"/>
              <a:cs typeface="Times New Roman" pitchFamily="18" charset="0"/>
            </a:endParaRPr>
          </a:p>
          <a:p>
            <a:pPr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نقل الملفات (التحميل والتنزيل)</a:t>
            </a:r>
            <a:br>
              <a:rPr lang="ar-SA" altLang="ko-KR" sz="2800" kern="0" dirty="0" smtClean="0">
                <a:latin typeface="Times New Roman" pitchFamily="18" charset="0"/>
                <a:ea typeface="굴림" pitchFamily="34" charset="-127"/>
                <a:cs typeface="Times New Roman" pitchFamily="18" charset="0"/>
              </a:rPr>
            </a:br>
            <a:r>
              <a:rPr lang="ar-SA" altLang="ko-KR" kern="0" dirty="0" smtClean="0">
                <a:latin typeface="Times New Roman" pitchFamily="18" charset="0"/>
                <a:ea typeface="굴림" pitchFamily="34" charset="-127"/>
                <a:cs typeface="Times New Roman" pitchFamily="18" charset="0"/>
              </a:rPr>
              <a:t> </a:t>
            </a:r>
            <a:r>
              <a:rPr lang="en-US" altLang="ko-KR" kern="0" dirty="0" smtClean="0">
                <a:latin typeface="Times New Roman" pitchFamily="18" charset="0"/>
                <a:ea typeface="굴림" pitchFamily="34" charset="-127"/>
                <a:cs typeface="Times New Roman" pitchFamily="18" charset="0"/>
              </a:rPr>
              <a:t>(FTP: File Transfer Protocol): Downloading – Uploading</a:t>
            </a:r>
            <a:endParaRPr lang="en-US" altLang="ko-KR" sz="2800" kern="0" dirty="0" smtClean="0">
              <a:latin typeface="Times New Roman" pitchFamily="18" charset="0"/>
              <a:ea typeface="굴림" pitchFamily="34" charset="-127"/>
              <a:cs typeface="Times New Roman" pitchFamily="18" charset="0"/>
            </a:endParaRPr>
          </a:p>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محركات البحث </a:t>
            </a:r>
            <a:r>
              <a:rPr lang="en-US" altLang="ko-KR" sz="2800" kern="0" dirty="0" smtClean="0">
                <a:latin typeface="Times New Roman" pitchFamily="18" charset="0"/>
                <a:ea typeface="굴림" pitchFamily="34" charset="-127"/>
                <a:cs typeface="Times New Roman" pitchFamily="18" charset="0"/>
              </a:rPr>
              <a:t>Search Engine)</a:t>
            </a:r>
            <a:r>
              <a:rPr lang="ar-SA" altLang="ko-KR" sz="2800" kern="0" dirty="0" smtClean="0">
                <a:latin typeface="Times New Roman" pitchFamily="18" charset="0"/>
                <a:ea typeface="굴림" pitchFamily="34" charset="-127"/>
                <a:cs typeface="Times New Roman" pitchFamily="18" charset="0"/>
              </a:rPr>
              <a:t>)</a:t>
            </a:r>
          </a:p>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قواعد المعلومات </a:t>
            </a:r>
            <a:r>
              <a:rPr lang="en-US" altLang="ko-KR" sz="2800" kern="0" dirty="0" smtClean="0">
                <a:latin typeface="Times New Roman" pitchFamily="18" charset="0"/>
                <a:ea typeface="굴림" pitchFamily="34" charset="-127"/>
                <a:cs typeface="Times New Roman" pitchFamily="18" charset="0"/>
              </a:rPr>
              <a:t>Databases)</a:t>
            </a:r>
            <a:r>
              <a:rPr lang="ar-SA" altLang="ko-KR" sz="2800" kern="0" dirty="0" smtClean="0">
                <a:latin typeface="Times New Roman" pitchFamily="18" charset="0"/>
                <a:ea typeface="굴림" pitchFamily="34" charset="-127"/>
                <a:cs typeface="Times New Roman" pitchFamily="18" charset="0"/>
              </a:rPr>
              <a:t>)</a:t>
            </a:r>
            <a:endParaRPr lang="en-US" altLang="ko-KR" sz="2800" kern="0" dirty="0" smtClean="0">
              <a:latin typeface="Times New Roman" pitchFamily="18" charset="0"/>
              <a:ea typeface="굴림" pitchFamily="34" charset="-127"/>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ar-SA" altLang="ko-KR" sz="3000" b="0" i="0" u="none" strike="noStrike" kern="0" cap="none" spc="0" normalizeH="0" baseline="0" noProof="0" dirty="0" smtClean="0">
              <a:ln>
                <a:noFill/>
              </a:ln>
              <a:solidFill>
                <a:schemeClr val="tx1"/>
              </a:solidFill>
              <a:effectLst/>
              <a:uLnTx/>
              <a:uFillTx/>
              <a:latin typeface="Times New Roman" pitchFamily="18" charset="0"/>
              <a:ea typeface="굴림" pitchFamily="34" charset="-127"/>
              <a:cs typeface="Times New Roman" pitchFamily="18" charset="0"/>
            </a:endParaRPr>
          </a:p>
        </p:txBody>
      </p:sp>
      <p:pic>
        <p:nvPicPr>
          <p:cNvPr id="162818" name="Picture 2"/>
          <p:cNvPicPr>
            <a:picLocks noChangeAspect="1" noChangeArrowheads="1"/>
          </p:cNvPicPr>
          <p:nvPr/>
        </p:nvPicPr>
        <p:blipFill>
          <a:blip r:embed="rId4">
            <a:clrChange>
              <a:clrFrom>
                <a:srgbClr val="336599"/>
              </a:clrFrom>
              <a:clrTo>
                <a:srgbClr val="336599">
                  <a:alpha val="0"/>
                </a:srgbClr>
              </a:clrTo>
            </a:clrChange>
            <a:duotone>
              <a:schemeClr val="accent2">
                <a:shade val="45000"/>
                <a:satMod val="135000"/>
              </a:schemeClr>
              <a:prstClr val="white"/>
            </a:duotone>
          </a:blip>
          <a:srcRect l="29167" t="33333" r="60416" b="11666"/>
          <a:stretch>
            <a:fillRect/>
          </a:stretch>
        </p:blipFill>
        <p:spPr bwMode="auto">
          <a:xfrm>
            <a:off x="214282" y="428604"/>
            <a:ext cx="1428760" cy="4714908"/>
          </a:xfrm>
          <a:prstGeom prst="rect">
            <a:avLst/>
          </a:prstGeom>
          <a:noFill/>
          <a:ln w="9525">
            <a:noFill/>
            <a:miter lim="800000"/>
            <a:headEnd/>
            <a:tailEnd/>
          </a:ln>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69">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13"/>
          <p:cNvSpPr>
            <a:spLocks noChangeArrowheads="1"/>
          </p:cNvSpPr>
          <p:nvPr/>
        </p:nvSpPr>
        <p:spPr bwMode="auto">
          <a:xfrm>
            <a:off x="2843808" y="2281535"/>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00" baseline="-25000">
              <a:solidFill>
                <a:srgbClr val="000000"/>
              </a:solidFill>
            </a:endParaRPr>
          </a:p>
        </p:txBody>
      </p:sp>
      <p:grpSp>
        <p:nvGrpSpPr>
          <p:cNvPr id="7" name="Group 6"/>
          <p:cNvGrpSpPr/>
          <p:nvPr/>
        </p:nvGrpSpPr>
        <p:grpSpPr>
          <a:xfrm>
            <a:off x="7873726" y="1743447"/>
            <a:ext cx="620713" cy="581025"/>
            <a:chOff x="1701800" y="2066925"/>
            <a:chExt cx="620713" cy="581025"/>
          </a:xfrm>
        </p:grpSpPr>
        <p:sp>
          <p:nvSpPr>
            <p:cNvPr id="8" name="Oval 8"/>
            <p:cNvSpPr>
              <a:spLocks noChangeArrowheads="1"/>
            </p:cNvSpPr>
            <p:nvPr/>
          </p:nvSpPr>
          <p:spPr bwMode="auto">
            <a:xfrm>
              <a:off x="1763713" y="2111375"/>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a:solidFill>
                  <a:srgbClr val="000000"/>
                </a:solidFill>
              </a:endParaRPr>
            </a:p>
          </p:txBody>
        </p:sp>
        <p:sp>
          <p:nvSpPr>
            <p:cNvPr id="9" name="Oval 9"/>
            <p:cNvSpPr>
              <a:spLocks noChangeArrowheads="1"/>
            </p:cNvSpPr>
            <p:nvPr/>
          </p:nvSpPr>
          <p:spPr bwMode="auto">
            <a:xfrm flipH="1">
              <a:off x="1822450" y="2117725"/>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rgbClr val="000000"/>
                </a:solidFill>
              </a:endParaRPr>
            </a:p>
          </p:txBody>
        </p:sp>
        <p:sp>
          <p:nvSpPr>
            <p:cNvPr id="10" name="AutoShape 12"/>
            <p:cNvSpPr>
              <a:spLocks noChangeArrowheads="1"/>
            </p:cNvSpPr>
            <p:nvPr/>
          </p:nvSpPr>
          <p:spPr bwMode="gray">
            <a:xfrm>
              <a:off x="1701800" y="2066925"/>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rtl="1" latinLnBrk="1"/>
              <a:r>
                <a:rPr kumimoji="1" lang="ar-SA" altLang="ko-KR" sz="1800" b="1" dirty="0">
                  <a:solidFill>
                    <a:srgbClr val="000000"/>
                  </a:solidFill>
                </a:rPr>
                <a:t>1</a:t>
              </a:r>
              <a:endParaRPr kumimoji="1" lang="en-US" altLang="ko-KR" sz="1800" b="1" dirty="0">
                <a:solidFill>
                  <a:srgbClr val="000000"/>
                </a:solidFill>
                <a:ea typeface="굴림" pitchFamily="34" charset="-127"/>
              </a:endParaRPr>
            </a:p>
          </p:txBody>
        </p:sp>
      </p:grpSp>
      <p:sp>
        <p:nvSpPr>
          <p:cNvPr id="11" name="AutoShape 14"/>
          <p:cNvSpPr>
            <a:spLocks noChangeArrowheads="1"/>
          </p:cNvSpPr>
          <p:nvPr/>
        </p:nvSpPr>
        <p:spPr bwMode="gray">
          <a:xfrm>
            <a:off x="3021831" y="1754485"/>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rtl="1" latinLnBrk="1"/>
            <a:r>
              <a:rPr kumimoji="1" lang="ar-SA" altLang="ko-KR" sz="3200" dirty="0" smtClean="0">
                <a:solidFill>
                  <a:srgbClr val="000000"/>
                </a:solidFill>
                <a:ea typeface="굴림" pitchFamily="34" charset="-127"/>
                <a:cs typeface="Arial" panose="020B0604020202020204" pitchFamily="34" charset="0"/>
              </a:rPr>
              <a:t>مفهوم مستحدثات تقنيات التعليم </a:t>
            </a:r>
            <a:endParaRPr kumimoji="1" lang="ar-SA" altLang="ko-KR" sz="3200" dirty="0">
              <a:solidFill>
                <a:srgbClr val="000000"/>
              </a:solidFill>
              <a:ea typeface="굴림" pitchFamily="34" charset="-127"/>
              <a:cs typeface="Arial" panose="020B0604020202020204" pitchFamily="34" charset="0"/>
            </a:endParaRPr>
          </a:p>
        </p:txBody>
      </p:sp>
      <p:sp>
        <p:nvSpPr>
          <p:cNvPr id="12" name="AutoShape 19"/>
          <p:cNvSpPr>
            <a:spLocks noChangeArrowheads="1"/>
          </p:cNvSpPr>
          <p:nvPr/>
        </p:nvSpPr>
        <p:spPr bwMode="gray">
          <a:xfrm>
            <a:off x="3147020" y="2581573"/>
            <a:ext cx="4876800" cy="633412"/>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vl="0" algn="r" rtl="1" latinLnBrk="1"/>
            <a:r>
              <a:rPr kumimoji="1" lang="ar-SA" altLang="ko-KR" sz="3200" dirty="0" smtClean="0">
                <a:solidFill>
                  <a:srgbClr val="000000"/>
                </a:solidFill>
                <a:ea typeface="굴림" pitchFamily="34" charset="-127"/>
                <a:cs typeface="Arial" panose="020B0604020202020204" pitchFamily="34" charset="0"/>
              </a:rPr>
              <a:t>خصائص مستحدثات تقنيات التعليم </a:t>
            </a:r>
            <a:endParaRPr kumimoji="1" lang="ar-SA" altLang="ko-KR" sz="3200" dirty="0">
              <a:solidFill>
                <a:srgbClr val="000000"/>
              </a:solidFill>
              <a:ea typeface="굴림" pitchFamily="34" charset="-127"/>
              <a:cs typeface="Arial" panose="020B0604020202020204" pitchFamily="34" charset="0"/>
            </a:endParaRPr>
          </a:p>
        </p:txBody>
      </p:sp>
      <p:sp>
        <p:nvSpPr>
          <p:cNvPr id="13" name="AutoShape 20"/>
          <p:cNvSpPr>
            <a:spLocks noChangeArrowheads="1"/>
          </p:cNvSpPr>
          <p:nvPr/>
        </p:nvSpPr>
        <p:spPr bwMode="gray">
          <a:xfrm>
            <a:off x="3075012" y="3408660"/>
            <a:ext cx="4854575" cy="633413"/>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vl="0" algn="r" rtl="1" latinLnBrk="1"/>
            <a:r>
              <a:rPr kumimoji="1" lang="ar-SA" altLang="ko-KR" sz="3200" dirty="0" smtClean="0">
                <a:solidFill>
                  <a:srgbClr val="000000"/>
                </a:solidFill>
                <a:ea typeface="굴림" pitchFamily="34" charset="-127"/>
                <a:cs typeface="Arial" panose="020B0604020202020204" pitchFamily="34" charset="0"/>
              </a:rPr>
              <a:t>مبررات استخدام </a:t>
            </a:r>
            <a:r>
              <a:rPr kumimoji="1" lang="ar-SA" altLang="ko-KR" sz="3200" dirty="0">
                <a:solidFill>
                  <a:srgbClr val="000000"/>
                </a:solidFill>
                <a:ea typeface="굴림" pitchFamily="34" charset="-127"/>
                <a:cs typeface="Arial" panose="020B0604020202020204" pitchFamily="34" charset="0"/>
              </a:rPr>
              <a:t>مستحدثات تقنيات التعليم </a:t>
            </a:r>
          </a:p>
        </p:txBody>
      </p:sp>
      <p:sp>
        <p:nvSpPr>
          <p:cNvPr id="14" name="AutoShape 21"/>
          <p:cNvSpPr>
            <a:spLocks noChangeArrowheads="1"/>
          </p:cNvSpPr>
          <p:nvPr/>
        </p:nvSpPr>
        <p:spPr bwMode="gray">
          <a:xfrm>
            <a:off x="3084537" y="4235748"/>
            <a:ext cx="4854575" cy="633412"/>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rtl="1" latinLnBrk="1"/>
            <a:r>
              <a:rPr kumimoji="1" lang="ar-SA" altLang="ko-KR" sz="3200" dirty="0" smtClean="0">
                <a:solidFill>
                  <a:srgbClr val="000000"/>
                </a:solidFill>
                <a:ea typeface="굴림" pitchFamily="34" charset="-127"/>
                <a:cs typeface="Arial" panose="020B0604020202020204" pitchFamily="34" charset="0"/>
              </a:rPr>
              <a:t>نماذج من مستحدثات تقنيات التعليم</a:t>
            </a:r>
            <a:endParaRPr kumimoji="1" lang="ar-SA" altLang="ko-KR" sz="3200" dirty="0">
              <a:solidFill>
                <a:srgbClr val="000000"/>
              </a:solidFill>
              <a:ea typeface="굴림" pitchFamily="34" charset="-127"/>
              <a:cs typeface="Arial" panose="020B0604020202020204" pitchFamily="34" charset="0"/>
            </a:endParaRPr>
          </a:p>
        </p:txBody>
      </p:sp>
      <p:sp>
        <p:nvSpPr>
          <p:cNvPr id="15" name="Rectangle 26"/>
          <p:cNvSpPr>
            <a:spLocks noChangeArrowheads="1"/>
          </p:cNvSpPr>
          <p:nvPr/>
        </p:nvSpPr>
        <p:spPr bwMode="auto">
          <a:xfrm>
            <a:off x="2774975" y="4765973"/>
            <a:ext cx="5370512" cy="3651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00" baseline="-25000">
              <a:solidFill>
                <a:srgbClr val="000000"/>
              </a:solidFill>
            </a:endParaRPr>
          </a:p>
        </p:txBody>
      </p:sp>
      <p:sp>
        <p:nvSpPr>
          <p:cNvPr id="16" name="AutoShape 49"/>
          <p:cNvSpPr>
            <a:spLocks noChangeArrowheads="1"/>
          </p:cNvSpPr>
          <p:nvPr/>
        </p:nvSpPr>
        <p:spPr bwMode="gray">
          <a:xfrm>
            <a:off x="2921000" y="404664"/>
            <a:ext cx="3352800" cy="9906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0" lang="ar-SA" sz="4800" b="0" i="0" u="none" strike="noStrike" kern="0" cap="none" spc="0" normalizeH="0" baseline="0" noProof="0" dirty="0" smtClean="0">
                <a:ln>
                  <a:noFill/>
                </a:ln>
                <a:solidFill>
                  <a:srgbClr val="008000"/>
                </a:solidFill>
                <a:uLnTx/>
                <a:uFillTx/>
                <a:cs typeface="Arial" panose="020B0604020202020204" pitchFamily="34" charset="0"/>
              </a:rPr>
              <a:t>عناصر المحاضرة </a:t>
            </a:r>
            <a:endParaRPr lang="en-US" altLang="ko-KR" sz="6600" baseline="-25000" dirty="0">
              <a:solidFill>
                <a:srgbClr val="008000"/>
              </a:solidFill>
              <a:ea typeface="굴림" pitchFamily="34" charset="-127"/>
              <a:cs typeface="Arial" panose="020B0604020202020204" pitchFamily="34" charset="0"/>
            </a:endParaRPr>
          </a:p>
        </p:txBody>
      </p:sp>
      <p:sp>
        <p:nvSpPr>
          <p:cNvPr id="17" name="Rectangle 56"/>
          <p:cNvSpPr>
            <a:spLocks noChangeArrowheads="1"/>
          </p:cNvSpPr>
          <p:nvPr/>
        </p:nvSpPr>
        <p:spPr bwMode="auto">
          <a:xfrm>
            <a:off x="2843808" y="3107035"/>
            <a:ext cx="5370512" cy="36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00" baseline="-25000">
              <a:solidFill>
                <a:srgbClr val="000000"/>
              </a:solidFill>
            </a:endParaRPr>
          </a:p>
        </p:txBody>
      </p:sp>
      <p:sp>
        <p:nvSpPr>
          <p:cNvPr id="18" name="Rectangle 57"/>
          <p:cNvSpPr>
            <a:spLocks noChangeArrowheads="1"/>
          </p:cNvSpPr>
          <p:nvPr/>
        </p:nvSpPr>
        <p:spPr bwMode="auto">
          <a:xfrm>
            <a:off x="2771800" y="3935710"/>
            <a:ext cx="5370512" cy="365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00" baseline="-25000">
              <a:solidFill>
                <a:srgbClr val="000000"/>
              </a:solidFill>
            </a:endParaRPr>
          </a:p>
        </p:txBody>
      </p:sp>
      <p:grpSp>
        <p:nvGrpSpPr>
          <p:cNvPr id="19" name="Group 18"/>
          <p:cNvGrpSpPr/>
          <p:nvPr/>
        </p:nvGrpSpPr>
        <p:grpSpPr>
          <a:xfrm>
            <a:off x="7873727" y="2607543"/>
            <a:ext cx="620712" cy="581025"/>
            <a:chOff x="1709738" y="2908300"/>
            <a:chExt cx="620712" cy="581025"/>
          </a:xfrm>
        </p:grpSpPr>
        <p:sp>
          <p:nvSpPr>
            <p:cNvPr id="20" name="Oval 58"/>
            <p:cNvSpPr>
              <a:spLocks noChangeArrowheads="1"/>
            </p:cNvSpPr>
            <p:nvPr/>
          </p:nvSpPr>
          <p:spPr bwMode="auto">
            <a:xfrm>
              <a:off x="1763713" y="2940050"/>
              <a:ext cx="517525" cy="51752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solidFill>
                  <a:srgbClr val="000000"/>
                </a:solidFill>
              </a:endParaRPr>
            </a:p>
          </p:txBody>
        </p:sp>
        <p:sp>
          <p:nvSpPr>
            <p:cNvPr id="21" name="Oval 59"/>
            <p:cNvSpPr>
              <a:spLocks noChangeArrowheads="1"/>
            </p:cNvSpPr>
            <p:nvPr/>
          </p:nvSpPr>
          <p:spPr bwMode="auto">
            <a:xfrm flipH="1">
              <a:off x="1819275" y="2947988"/>
              <a:ext cx="404813" cy="303212"/>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rgbClr val="000000"/>
                </a:solidFill>
              </a:endParaRPr>
            </a:p>
          </p:txBody>
        </p:sp>
        <p:sp>
          <p:nvSpPr>
            <p:cNvPr id="22" name="AutoShape 60"/>
            <p:cNvSpPr>
              <a:spLocks noChangeArrowheads="1"/>
            </p:cNvSpPr>
            <p:nvPr/>
          </p:nvSpPr>
          <p:spPr bwMode="gray">
            <a:xfrm>
              <a:off x="1709738" y="2908300"/>
              <a:ext cx="620712"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rtl="1" latinLnBrk="1"/>
              <a:r>
                <a:rPr kumimoji="1" lang="ar-SA" altLang="ko-KR" sz="1800" b="1" dirty="0" smtClean="0">
                  <a:solidFill>
                    <a:srgbClr val="000000"/>
                  </a:solidFill>
                </a:rPr>
                <a:t>2</a:t>
              </a:r>
              <a:endParaRPr kumimoji="1" lang="en-US" altLang="ko-KR" sz="1800" b="1" dirty="0">
                <a:solidFill>
                  <a:srgbClr val="000000"/>
                </a:solidFill>
                <a:ea typeface="굴림" pitchFamily="34" charset="-127"/>
              </a:endParaRPr>
            </a:p>
          </p:txBody>
        </p:sp>
      </p:grpSp>
      <p:grpSp>
        <p:nvGrpSpPr>
          <p:cNvPr id="23" name="Group 22"/>
          <p:cNvGrpSpPr/>
          <p:nvPr/>
        </p:nvGrpSpPr>
        <p:grpSpPr>
          <a:xfrm>
            <a:off x="7873727" y="3421360"/>
            <a:ext cx="620712" cy="581025"/>
            <a:chOff x="1709738" y="3733800"/>
            <a:chExt cx="620712" cy="581025"/>
          </a:xfrm>
        </p:grpSpPr>
        <p:sp>
          <p:nvSpPr>
            <p:cNvPr id="24" name="Oval 61"/>
            <p:cNvSpPr>
              <a:spLocks noChangeArrowheads="1"/>
            </p:cNvSpPr>
            <p:nvPr/>
          </p:nvSpPr>
          <p:spPr bwMode="auto">
            <a:xfrm>
              <a:off x="1763713" y="3765550"/>
              <a:ext cx="517525" cy="517525"/>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solidFill>
                  <a:srgbClr val="000000"/>
                </a:solidFill>
              </a:endParaRPr>
            </a:p>
          </p:txBody>
        </p:sp>
        <p:sp>
          <p:nvSpPr>
            <p:cNvPr id="25" name="Oval 62"/>
            <p:cNvSpPr>
              <a:spLocks noChangeArrowheads="1"/>
            </p:cNvSpPr>
            <p:nvPr/>
          </p:nvSpPr>
          <p:spPr bwMode="auto">
            <a:xfrm flipH="1">
              <a:off x="1819275" y="3773488"/>
              <a:ext cx="404813" cy="303212"/>
            </a:xfrm>
            <a:prstGeom prst="ellipse">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rgbClr val="000000"/>
                </a:solidFill>
              </a:endParaRPr>
            </a:p>
          </p:txBody>
        </p:sp>
        <p:sp>
          <p:nvSpPr>
            <p:cNvPr id="26" name="AutoShape 63"/>
            <p:cNvSpPr>
              <a:spLocks noChangeArrowheads="1"/>
            </p:cNvSpPr>
            <p:nvPr/>
          </p:nvSpPr>
          <p:spPr bwMode="gray">
            <a:xfrm>
              <a:off x="1709738" y="3733800"/>
              <a:ext cx="620712"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rtl="1" latinLnBrk="1"/>
              <a:r>
                <a:rPr kumimoji="1" lang="ar-SA" altLang="ko-KR" sz="1800" b="1" dirty="0" smtClean="0">
                  <a:solidFill>
                    <a:srgbClr val="000000"/>
                  </a:solidFill>
                </a:rPr>
                <a:t>3</a:t>
              </a:r>
              <a:endParaRPr kumimoji="1" lang="en-US" altLang="ko-KR" sz="1800" b="1" dirty="0">
                <a:solidFill>
                  <a:srgbClr val="000000"/>
                </a:solidFill>
                <a:ea typeface="굴림" pitchFamily="34" charset="-127"/>
              </a:endParaRPr>
            </a:p>
          </p:txBody>
        </p:sp>
      </p:grpSp>
      <p:grpSp>
        <p:nvGrpSpPr>
          <p:cNvPr id="27" name="Group 26"/>
          <p:cNvGrpSpPr/>
          <p:nvPr/>
        </p:nvGrpSpPr>
        <p:grpSpPr>
          <a:xfrm>
            <a:off x="7873727" y="4250035"/>
            <a:ext cx="620712" cy="581025"/>
            <a:chOff x="1709738" y="4562475"/>
            <a:chExt cx="620712" cy="581025"/>
          </a:xfrm>
        </p:grpSpPr>
        <p:sp>
          <p:nvSpPr>
            <p:cNvPr id="28" name="Oval 64"/>
            <p:cNvSpPr>
              <a:spLocks noChangeArrowheads="1"/>
            </p:cNvSpPr>
            <p:nvPr/>
          </p:nvSpPr>
          <p:spPr bwMode="auto">
            <a:xfrm>
              <a:off x="1763713" y="4594225"/>
              <a:ext cx="517525" cy="5175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solidFill>
                  <a:srgbClr val="000000"/>
                </a:solidFill>
              </a:endParaRPr>
            </a:p>
          </p:txBody>
        </p:sp>
        <p:sp>
          <p:nvSpPr>
            <p:cNvPr id="29" name="Oval 65"/>
            <p:cNvSpPr>
              <a:spLocks noChangeArrowheads="1"/>
            </p:cNvSpPr>
            <p:nvPr/>
          </p:nvSpPr>
          <p:spPr bwMode="auto">
            <a:xfrm flipH="1">
              <a:off x="1819275" y="4602163"/>
              <a:ext cx="404813" cy="303212"/>
            </a:xfrm>
            <a:prstGeom prst="ellipse">
              <a:avLst/>
            </a:prstGeom>
            <a:gradFill rotWithShape="1">
              <a:gsLst>
                <a:gs pos="0">
                  <a:schemeClr val="hlink">
                    <a:gamma/>
                    <a:tint val="1451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rgbClr val="000000"/>
                </a:solidFill>
              </a:endParaRPr>
            </a:p>
          </p:txBody>
        </p:sp>
        <p:sp>
          <p:nvSpPr>
            <p:cNvPr id="30" name="AutoShape 66"/>
            <p:cNvSpPr>
              <a:spLocks noChangeArrowheads="1"/>
            </p:cNvSpPr>
            <p:nvPr/>
          </p:nvSpPr>
          <p:spPr bwMode="gray">
            <a:xfrm>
              <a:off x="1709738" y="4562475"/>
              <a:ext cx="620712"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rtl="1" latinLnBrk="1"/>
              <a:r>
                <a:rPr kumimoji="1" lang="ar-SA" altLang="ko-KR" sz="1800" b="1" dirty="0" smtClean="0">
                  <a:solidFill>
                    <a:srgbClr val="000000"/>
                  </a:solidFill>
                </a:rPr>
                <a:t>4</a:t>
              </a:r>
              <a:endParaRPr kumimoji="1" lang="en-US" altLang="ko-KR" sz="1800" b="1" dirty="0">
                <a:solidFill>
                  <a:srgbClr val="000000"/>
                </a:solidFill>
                <a:ea typeface="굴림" pitchFamily="34" charset="-127"/>
              </a:endParaRPr>
            </a:p>
          </p:txBody>
        </p:sp>
      </p:grpSp>
      <p:sp>
        <p:nvSpPr>
          <p:cNvPr id="36" name="AutoShape 14"/>
          <p:cNvSpPr>
            <a:spLocks noChangeArrowheads="1"/>
          </p:cNvSpPr>
          <p:nvPr/>
        </p:nvSpPr>
        <p:spPr bwMode="gray">
          <a:xfrm>
            <a:off x="2143108" y="4929198"/>
            <a:ext cx="5755523" cy="1143008"/>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rtl="1" latinLnBrk="1"/>
            <a:r>
              <a:rPr kumimoji="1" lang="ar-SA" altLang="ko-KR" sz="2800" dirty="0" smtClean="0">
                <a:solidFill>
                  <a:srgbClr val="000000"/>
                </a:solidFill>
                <a:ea typeface="굴림" pitchFamily="34" charset="-127"/>
                <a:cs typeface="Arial" panose="020B0604020202020204" pitchFamily="34" charset="0"/>
              </a:rPr>
              <a:t>الحاسوب التعليمي – الإنترنت – التعلم الإلكتروني</a:t>
            </a:r>
          </a:p>
          <a:p>
            <a:pPr algn="r" rtl="1" latinLnBrk="1"/>
            <a:r>
              <a:rPr kumimoji="1" lang="ar-SA" altLang="ko-KR" sz="2800" dirty="0" smtClean="0">
                <a:solidFill>
                  <a:srgbClr val="000000"/>
                </a:solidFill>
                <a:ea typeface="굴림" pitchFamily="34" charset="-127"/>
                <a:cs typeface="Arial" panose="020B0604020202020204" pitchFamily="34" charset="0"/>
              </a:rPr>
              <a:t>التعلم المتنقل - التعلم عن بعد – المقرر الإلكتروني</a:t>
            </a:r>
            <a:br>
              <a:rPr kumimoji="1" lang="ar-SA" altLang="ko-KR" sz="2800" dirty="0" smtClean="0">
                <a:solidFill>
                  <a:srgbClr val="000000"/>
                </a:solidFill>
                <a:ea typeface="굴림" pitchFamily="34" charset="-127"/>
                <a:cs typeface="Arial" panose="020B0604020202020204" pitchFamily="34" charset="0"/>
              </a:rPr>
            </a:br>
            <a:r>
              <a:rPr kumimoji="1" lang="ar-SA" altLang="ko-KR" sz="2800" dirty="0" smtClean="0">
                <a:solidFill>
                  <a:srgbClr val="000000"/>
                </a:solidFill>
                <a:ea typeface="굴림" pitchFamily="34" charset="-127"/>
                <a:cs typeface="Arial" panose="020B0604020202020204" pitchFamily="34" charset="0"/>
              </a:rPr>
              <a:t>الكتاب الإلكتروني – الكائنات التعليمية</a:t>
            </a:r>
            <a:endParaRPr kumimoji="1" lang="ar-SA" altLang="ko-KR" sz="2800" dirty="0">
              <a:solidFill>
                <a:srgbClr val="000000"/>
              </a:solidFill>
              <a:ea typeface="굴림" pitchFamily="34" charset="-127"/>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أدوات التعلم عن طريق الويب </a:t>
            </a:r>
          </a:p>
        </p:txBody>
      </p:sp>
      <p:sp>
        <p:nvSpPr>
          <p:cNvPr id="69" name="Rectangle 3"/>
          <p:cNvSpPr txBox="1">
            <a:spLocks noChangeArrowheads="1"/>
          </p:cNvSpPr>
          <p:nvPr/>
        </p:nvSpPr>
        <p:spPr bwMode="auto">
          <a:xfrm>
            <a:off x="1785918" y="1447816"/>
            <a:ext cx="7129482" cy="498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pPr>
            <a:r>
              <a:rPr lang="ar-SA" altLang="ko-KR" sz="3000" kern="0" dirty="0" smtClean="0">
                <a:latin typeface="Times New Roman" pitchFamily="18" charset="0"/>
                <a:ea typeface="굴림" pitchFamily="34" charset="-127"/>
                <a:cs typeface="Times New Roman" pitchFamily="18" charset="0"/>
              </a:rPr>
              <a:t>هي الخدمات التي تقدمها شبكة الويب وتتاح لمجموعة كبيرة من الناس عبر الإنترنت, وقد مرت هذه الخدمات عبر تطورها في عدة أجيال:</a:t>
            </a:r>
          </a:p>
        </p:txBody>
      </p:sp>
      <p:pic>
        <p:nvPicPr>
          <p:cNvPr id="162818" name="Picture 2"/>
          <p:cNvPicPr>
            <a:picLocks noChangeAspect="1" noChangeArrowheads="1"/>
          </p:cNvPicPr>
          <p:nvPr/>
        </p:nvPicPr>
        <p:blipFill>
          <a:blip r:embed="rId4">
            <a:clrChange>
              <a:clrFrom>
                <a:srgbClr val="336599"/>
              </a:clrFrom>
              <a:clrTo>
                <a:srgbClr val="336599">
                  <a:alpha val="0"/>
                </a:srgbClr>
              </a:clrTo>
            </a:clrChange>
            <a:duotone>
              <a:schemeClr val="accent2">
                <a:shade val="45000"/>
                <a:satMod val="135000"/>
              </a:schemeClr>
              <a:prstClr val="white"/>
            </a:duotone>
          </a:blip>
          <a:srcRect l="29167" t="33333" r="60416" b="11666"/>
          <a:stretch>
            <a:fillRect/>
          </a:stretch>
        </p:blipFill>
        <p:spPr bwMode="auto">
          <a:xfrm>
            <a:off x="214282" y="428604"/>
            <a:ext cx="1428760" cy="4714908"/>
          </a:xfrm>
          <a:prstGeom prst="rect">
            <a:avLst/>
          </a:prstGeom>
          <a:noFill/>
          <a:ln w="9525">
            <a:noFill/>
            <a:miter lim="800000"/>
            <a:headEnd/>
            <a:tailEnd/>
          </a:ln>
          <a:effectLst/>
        </p:spPr>
      </p:pic>
      <p:sp>
        <p:nvSpPr>
          <p:cNvPr id="6" name="Oval 155"/>
          <p:cNvSpPr>
            <a:spLocks noChangeArrowheads="1"/>
          </p:cNvSpPr>
          <p:nvPr/>
        </p:nvSpPr>
        <p:spPr bwMode="auto">
          <a:xfrm>
            <a:off x="6899528" y="3848126"/>
            <a:ext cx="1447800" cy="1447800"/>
          </a:xfrm>
          <a:prstGeom prst="ellipse">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 name="AutoShape 156"/>
          <p:cNvSpPr>
            <a:spLocks noChangeArrowheads="1"/>
          </p:cNvSpPr>
          <p:nvPr/>
        </p:nvSpPr>
        <p:spPr bwMode="auto">
          <a:xfrm rot="3295887" flipH="1">
            <a:off x="6173576" y="3208337"/>
            <a:ext cx="1447800" cy="1524000"/>
          </a:xfrm>
          <a:custGeom>
            <a:avLst/>
            <a:gdLst>
              <a:gd name="G0" fmla="+- 113337 0 0"/>
              <a:gd name="G1" fmla="+- -9067673 0 0"/>
              <a:gd name="G2" fmla="+- 113337 0 -9067673"/>
              <a:gd name="G3" fmla="+- 10800 0 0"/>
              <a:gd name="G4" fmla="+- 0 0 113337"/>
              <a:gd name="T0" fmla="*/ 360 256 1"/>
              <a:gd name="T1" fmla="*/ 0 256 1"/>
              <a:gd name="G5" fmla="+- G2 T0 T1"/>
              <a:gd name="G6" fmla="?: G2 G2 G5"/>
              <a:gd name="G7" fmla="+- 0 0 G6"/>
              <a:gd name="G8" fmla="+- 7157 0 0"/>
              <a:gd name="G9" fmla="+- 0 0 -9067673"/>
              <a:gd name="G10" fmla="+- 7157 0 2700"/>
              <a:gd name="G11" fmla="cos G10 113337"/>
              <a:gd name="G12" fmla="sin G10 113337"/>
              <a:gd name="G13" fmla="cos 13500 113337"/>
              <a:gd name="G14" fmla="sin 13500 113337"/>
              <a:gd name="G15" fmla="+- G11 10800 0"/>
              <a:gd name="G16" fmla="+- G12 10800 0"/>
              <a:gd name="G17" fmla="+- G13 10800 0"/>
              <a:gd name="G18" fmla="+- G14 10800 0"/>
              <a:gd name="G19" fmla="*/ 7157 1 2"/>
              <a:gd name="G20" fmla="+- G19 5400 0"/>
              <a:gd name="G21" fmla="cos G20 113337"/>
              <a:gd name="G22" fmla="sin G20 113337"/>
              <a:gd name="G23" fmla="+- G21 10800 0"/>
              <a:gd name="G24" fmla="+- G12 G23 G22"/>
              <a:gd name="G25" fmla="+- G22 G23 G11"/>
              <a:gd name="G26" fmla="cos 10800 113337"/>
              <a:gd name="G27" fmla="sin 10800 113337"/>
              <a:gd name="G28" fmla="cos 7157 113337"/>
              <a:gd name="G29" fmla="sin 7157 113337"/>
              <a:gd name="G30" fmla="+- G26 10800 0"/>
              <a:gd name="G31" fmla="+- G27 10800 0"/>
              <a:gd name="G32" fmla="+- G28 10800 0"/>
              <a:gd name="G33" fmla="+- G29 10800 0"/>
              <a:gd name="G34" fmla="+- G19 5400 0"/>
              <a:gd name="G35" fmla="cos G34 -9067673"/>
              <a:gd name="G36" fmla="sin G34 -9067673"/>
              <a:gd name="G37" fmla="+/ -9067673 113337 2"/>
              <a:gd name="T2" fmla="*/ 180 256 1"/>
              <a:gd name="T3" fmla="*/ 0 256 1"/>
              <a:gd name="G38" fmla="+- G37 T2 T3"/>
              <a:gd name="G39" fmla="?: G2 G37 G38"/>
              <a:gd name="G40" fmla="cos 10800 G39"/>
              <a:gd name="G41" fmla="sin 10800 G39"/>
              <a:gd name="G42" fmla="cos 7157 G39"/>
              <a:gd name="G43" fmla="sin 7157 G39"/>
              <a:gd name="G44" fmla="+- G40 10800 0"/>
              <a:gd name="G45" fmla="+- G41 10800 0"/>
              <a:gd name="G46" fmla="+- G42 10800 0"/>
              <a:gd name="G47" fmla="+- G43 10800 0"/>
              <a:gd name="G48" fmla="+- G35 10800 0"/>
              <a:gd name="G49" fmla="+- G36 10800 0"/>
              <a:gd name="T4" fmla="*/ 14790 w 21600"/>
              <a:gd name="T5" fmla="*/ 764 h 21600"/>
              <a:gd name="T6" fmla="*/ 4089 w 21600"/>
              <a:gd name="T7" fmla="*/ 4834 h 21600"/>
              <a:gd name="T8" fmla="*/ 13444 w 21600"/>
              <a:gd name="T9" fmla="*/ 4149 h 21600"/>
              <a:gd name="T10" fmla="*/ 24293 w 21600"/>
              <a:gd name="T11" fmla="*/ 11207 h 21600"/>
              <a:gd name="T12" fmla="*/ 19638 w 21600"/>
              <a:gd name="T13" fmla="*/ 15590 h 21600"/>
              <a:gd name="T14" fmla="*/ 15254 w 21600"/>
              <a:gd name="T15" fmla="*/ 10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53" y="11015"/>
                </a:moveTo>
                <a:cubicBezTo>
                  <a:pt x="17955" y="10944"/>
                  <a:pt x="17957" y="10872"/>
                  <a:pt x="17957" y="10800"/>
                </a:cubicBezTo>
                <a:cubicBezTo>
                  <a:pt x="17957" y="6847"/>
                  <a:pt x="14752" y="3643"/>
                  <a:pt x="10800" y="3643"/>
                </a:cubicBezTo>
                <a:cubicBezTo>
                  <a:pt x="8755" y="3642"/>
                  <a:pt x="6809" y="4517"/>
                  <a:pt x="5451" y="6044"/>
                </a:cubicBezTo>
                <a:lnTo>
                  <a:pt x="2728" y="3624"/>
                </a:lnTo>
                <a:cubicBezTo>
                  <a:pt x="4778" y="1318"/>
                  <a:pt x="7715" y="-1"/>
                  <a:pt x="10800" y="0"/>
                </a:cubicBezTo>
                <a:cubicBezTo>
                  <a:pt x="16764" y="0"/>
                  <a:pt x="21600" y="4835"/>
                  <a:pt x="21600" y="10800"/>
                </a:cubicBezTo>
                <a:cubicBezTo>
                  <a:pt x="21600" y="10908"/>
                  <a:pt x="21598" y="11017"/>
                  <a:pt x="21595" y="11125"/>
                </a:cubicBezTo>
                <a:lnTo>
                  <a:pt x="24293" y="11207"/>
                </a:lnTo>
                <a:lnTo>
                  <a:pt x="19638" y="15590"/>
                </a:lnTo>
                <a:lnTo>
                  <a:pt x="15254" y="10934"/>
                </a:lnTo>
                <a:lnTo>
                  <a:pt x="17953" y="11015"/>
                </a:lnTo>
                <a:close/>
              </a:path>
            </a:pathLst>
          </a:cu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8" name="Oval 158"/>
          <p:cNvSpPr>
            <a:spLocks noChangeArrowheads="1"/>
          </p:cNvSpPr>
          <p:nvPr/>
        </p:nvSpPr>
        <p:spPr bwMode="auto">
          <a:xfrm>
            <a:off x="6936040" y="3884639"/>
            <a:ext cx="1374775" cy="13747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9" name="Oval 159"/>
          <p:cNvSpPr>
            <a:spLocks noChangeArrowheads="1"/>
          </p:cNvSpPr>
          <p:nvPr/>
        </p:nvSpPr>
        <p:spPr bwMode="auto">
          <a:xfrm flipH="1">
            <a:off x="7134478" y="3905276"/>
            <a:ext cx="982662" cy="654050"/>
          </a:xfrm>
          <a:prstGeom prst="ellipse">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10" name="Oval 135"/>
          <p:cNvSpPr>
            <a:spLocks noChangeArrowheads="1"/>
          </p:cNvSpPr>
          <p:nvPr/>
        </p:nvSpPr>
        <p:spPr bwMode="auto">
          <a:xfrm>
            <a:off x="5299328" y="3848126"/>
            <a:ext cx="1447800" cy="1447800"/>
          </a:xfrm>
          <a:prstGeom prst="ellipse">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 name="AutoShape 136"/>
          <p:cNvSpPr>
            <a:spLocks noChangeArrowheads="1"/>
          </p:cNvSpPr>
          <p:nvPr/>
        </p:nvSpPr>
        <p:spPr bwMode="auto">
          <a:xfrm rot="3295887" flipH="1">
            <a:off x="4530502" y="3279775"/>
            <a:ext cx="1447800" cy="1524000"/>
          </a:xfrm>
          <a:custGeom>
            <a:avLst/>
            <a:gdLst>
              <a:gd name="G0" fmla="+- 113337 0 0"/>
              <a:gd name="G1" fmla="+- -9067673 0 0"/>
              <a:gd name="G2" fmla="+- 113337 0 -9067673"/>
              <a:gd name="G3" fmla="+- 10800 0 0"/>
              <a:gd name="G4" fmla="+- 0 0 113337"/>
              <a:gd name="T0" fmla="*/ 360 256 1"/>
              <a:gd name="T1" fmla="*/ 0 256 1"/>
              <a:gd name="G5" fmla="+- G2 T0 T1"/>
              <a:gd name="G6" fmla="?: G2 G2 G5"/>
              <a:gd name="G7" fmla="+- 0 0 G6"/>
              <a:gd name="G8" fmla="+- 7157 0 0"/>
              <a:gd name="G9" fmla="+- 0 0 -9067673"/>
              <a:gd name="G10" fmla="+- 7157 0 2700"/>
              <a:gd name="G11" fmla="cos G10 113337"/>
              <a:gd name="G12" fmla="sin G10 113337"/>
              <a:gd name="G13" fmla="cos 13500 113337"/>
              <a:gd name="G14" fmla="sin 13500 113337"/>
              <a:gd name="G15" fmla="+- G11 10800 0"/>
              <a:gd name="G16" fmla="+- G12 10800 0"/>
              <a:gd name="G17" fmla="+- G13 10800 0"/>
              <a:gd name="G18" fmla="+- G14 10800 0"/>
              <a:gd name="G19" fmla="*/ 7157 1 2"/>
              <a:gd name="G20" fmla="+- G19 5400 0"/>
              <a:gd name="G21" fmla="cos G20 113337"/>
              <a:gd name="G22" fmla="sin G20 113337"/>
              <a:gd name="G23" fmla="+- G21 10800 0"/>
              <a:gd name="G24" fmla="+- G12 G23 G22"/>
              <a:gd name="G25" fmla="+- G22 G23 G11"/>
              <a:gd name="G26" fmla="cos 10800 113337"/>
              <a:gd name="G27" fmla="sin 10800 113337"/>
              <a:gd name="G28" fmla="cos 7157 113337"/>
              <a:gd name="G29" fmla="sin 7157 113337"/>
              <a:gd name="G30" fmla="+- G26 10800 0"/>
              <a:gd name="G31" fmla="+- G27 10800 0"/>
              <a:gd name="G32" fmla="+- G28 10800 0"/>
              <a:gd name="G33" fmla="+- G29 10800 0"/>
              <a:gd name="G34" fmla="+- G19 5400 0"/>
              <a:gd name="G35" fmla="cos G34 -9067673"/>
              <a:gd name="G36" fmla="sin G34 -9067673"/>
              <a:gd name="G37" fmla="+/ -9067673 113337 2"/>
              <a:gd name="T2" fmla="*/ 180 256 1"/>
              <a:gd name="T3" fmla="*/ 0 256 1"/>
              <a:gd name="G38" fmla="+- G37 T2 T3"/>
              <a:gd name="G39" fmla="?: G2 G37 G38"/>
              <a:gd name="G40" fmla="cos 10800 G39"/>
              <a:gd name="G41" fmla="sin 10800 G39"/>
              <a:gd name="G42" fmla="cos 7157 G39"/>
              <a:gd name="G43" fmla="sin 7157 G39"/>
              <a:gd name="G44" fmla="+- G40 10800 0"/>
              <a:gd name="G45" fmla="+- G41 10800 0"/>
              <a:gd name="G46" fmla="+- G42 10800 0"/>
              <a:gd name="G47" fmla="+- G43 10800 0"/>
              <a:gd name="G48" fmla="+- G35 10800 0"/>
              <a:gd name="G49" fmla="+- G36 10800 0"/>
              <a:gd name="T4" fmla="*/ 14790 w 21600"/>
              <a:gd name="T5" fmla="*/ 764 h 21600"/>
              <a:gd name="T6" fmla="*/ 4089 w 21600"/>
              <a:gd name="T7" fmla="*/ 4834 h 21600"/>
              <a:gd name="T8" fmla="*/ 13444 w 21600"/>
              <a:gd name="T9" fmla="*/ 4149 h 21600"/>
              <a:gd name="T10" fmla="*/ 24293 w 21600"/>
              <a:gd name="T11" fmla="*/ 11207 h 21600"/>
              <a:gd name="T12" fmla="*/ 19638 w 21600"/>
              <a:gd name="T13" fmla="*/ 15590 h 21600"/>
              <a:gd name="T14" fmla="*/ 15254 w 21600"/>
              <a:gd name="T15" fmla="*/ 10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53" y="11015"/>
                </a:moveTo>
                <a:cubicBezTo>
                  <a:pt x="17955" y="10944"/>
                  <a:pt x="17957" y="10872"/>
                  <a:pt x="17957" y="10800"/>
                </a:cubicBezTo>
                <a:cubicBezTo>
                  <a:pt x="17957" y="6847"/>
                  <a:pt x="14752" y="3643"/>
                  <a:pt x="10800" y="3643"/>
                </a:cubicBezTo>
                <a:cubicBezTo>
                  <a:pt x="8755" y="3642"/>
                  <a:pt x="6809" y="4517"/>
                  <a:pt x="5451" y="6044"/>
                </a:cubicBezTo>
                <a:lnTo>
                  <a:pt x="2728" y="3624"/>
                </a:lnTo>
                <a:cubicBezTo>
                  <a:pt x="4778" y="1318"/>
                  <a:pt x="7715" y="-1"/>
                  <a:pt x="10800" y="0"/>
                </a:cubicBezTo>
                <a:cubicBezTo>
                  <a:pt x="16764" y="0"/>
                  <a:pt x="21600" y="4835"/>
                  <a:pt x="21600" y="10800"/>
                </a:cubicBezTo>
                <a:cubicBezTo>
                  <a:pt x="21600" y="10908"/>
                  <a:pt x="21598" y="11017"/>
                  <a:pt x="21595" y="11125"/>
                </a:cubicBezTo>
                <a:lnTo>
                  <a:pt x="24293" y="11207"/>
                </a:lnTo>
                <a:lnTo>
                  <a:pt x="19638" y="15590"/>
                </a:lnTo>
                <a:lnTo>
                  <a:pt x="15254" y="10934"/>
                </a:lnTo>
                <a:lnTo>
                  <a:pt x="17953" y="11015"/>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7" name="AutoShape 67"/>
          <p:cNvSpPr>
            <a:spLocks noChangeArrowheads="1"/>
          </p:cNvSpPr>
          <p:nvPr/>
        </p:nvSpPr>
        <p:spPr bwMode="auto">
          <a:xfrm rot="3295887" flipH="1">
            <a:off x="2958866" y="3351213"/>
            <a:ext cx="1447800" cy="1524000"/>
          </a:xfrm>
          <a:custGeom>
            <a:avLst/>
            <a:gdLst>
              <a:gd name="G0" fmla="+- 113337 0 0"/>
              <a:gd name="G1" fmla="+- -9067673 0 0"/>
              <a:gd name="G2" fmla="+- 113337 0 -9067673"/>
              <a:gd name="G3" fmla="+- 10800 0 0"/>
              <a:gd name="G4" fmla="+- 0 0 113337"/>
              <a:gd name="T0" fmla="*/ 360 256 1"/>
              <a:gd name="T1" fmla="*/ 0 256 1"/>
              <a:gd name="G5" fmla="+- G2 T0 T1"/>
              <a:gd name="G6" fmla="?: G2 G2 G5"/>
              <a:gd name="G7" fmla="+- 0 0 G6"/>
              <a:gd name="G8" fmla="+- 7157 0 0"/>
              <a:gd name="G9" fmla="+- 0 0 -9067673"/>
              <a:gd name="G10" fmla="+- 7157 0 2700"/>
              <a:gd name="G11" fmla="cos G10 113337"/>
              <a:gd name="G12" fmla="sin G10 113337"/>
              <a:gd name="G13" fmla="cos 13500 113337"/>
              <a:gd name="G14" fmla="sin 13500 113337"/>
              <a:gd name="G15" fmla="+- G11 10800 0"/>
              <a:gd name="G16" fmla="+- G12 10800 0"/>
              <a:gd name="G17" fmla="+- G13 10800 0"/>
              <a:gd name="G18" fmla="+- G14 10800 0"/>
              <a:gd name="G19" fmla="*/ 7157 1 2"/>
              <a:gd name="G20" fmla="+- G19 5400 0"/>
              <a:gd name="G21" fmla="cos G20 113337"/>
              <a:gd name="G22" fmla="sin G20 113337"/>
              <a:gd name="G23" fmla="+- G21 10800 0"/>
              <a:gd name="G24" fmla="+- G12 G23 G22"/>
              <a:gd name="G25" fmla="+- G22 G23 G11"/>
              <a:gd name="G26" fmla="cos 10800 113337"/>
              <a:gd name="G27" fmla="sin 10800 113337"/>
              <a:gd name="G28" fmla="cos 7157 113337"/>
              <a:gd name="G29" fmla="sin 7157 113337"/>
              <a:gd name="G30" fmla="+- G26 10800 0"/>
              <a:gd name="G31" fmla="+- G27 10800 0"/>
              <a:gd name="G32" fmla="+- G28 10800 0"/>
              <a:gd name="G33" fmla="+- G29 10800 0"/>
              <a:gd name="G34" fmla="+- G19 5400 0"/>
              <a:gd name="G35" fmla="cos G34 -9067673"/>
              <a:gd name="G36" fmla="sin G34 -9067673"/>
              <a:gd name="G37" fmla="+/ -9067673 113337 2"/>
              <a:gd name="T2" fmla="*/ 180 256 1"/>
              <a:gd name="T3" fmla="*/ 0 256 1"/>
              <a:gd name="G38" fmla="+- G37 T2 T3"/>
              <a:gd name="G39" fmla="?: G2 G37 G38"/>
              <a:gd name="G40" fmla="cos 10800 G39"/>
              <a:gd name="G41" fmla="sin 10800 G39"/>
              <a:gd name="G42" fmla="cos 7157 G39"/>
              <a:gd name="G43" fmla="sin 7157 G39"/>
              <a:gd name="G44" fmla="+- G40 10800 0"/>
              <a:gd name="G45" fmla="+- G41 10800 0"/>
              <a:gd name="G46" fmla="+- G42 10800 0"/>
              <a:gd name="G47" fmla="+- G43 10800 0"/>
              <a:gd name="G48" fmla="+- G35 10800 0"/>
              <a:gd name="G49" fmla="+- G36 10800 0"/>
              <a:gd name="T4" fmla="*/ 14790 w 21600"/>
              <a:gd name="T5" fmla="*/ 764 h 21600"/>
              <a:gd name="T6" fmla="*/ 4089 w 21600"/>
              <a:gd name="T7" fmla="*/ 4834 h 21600"/>
              <a:gd name="T8" fmla="*/ 13444 w 21600"/>
              <a:gd name="T9" fmla="*/ 4149 h 21600"/>
              <a:gd name="T10" fmla="*/ 24293 w 21600"/>
              <a:gd name="T11" fmla="*/ 11207 h 21600"/>
              <a:gd name="T12" fmla="*/ 19638 w 21600"/>
              <a:gd name="T13" fmla="*/ 15590 h 21600"/>
              <a:gd name="T14" fmla="*/ 15254 w 21600"/>
              <a:gd name="T15" fmla="*/ 10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53" y="11015"/>
                </a:moveTo>
                <a:cubicBezTo>
                  <a:pt x="17955" y="10944"/>
                  <a:pt x="17957" y="10872"/>
                  <a:pt x="17957" y="10800"/>
                </a:cubicBezTo>
                <a:cubicBezTo>
                  <a:pt x="17957" y="6847"/>
                  <a:pt x="14752" y="3643"/>
                  <a:pt x="10800" y="3643"/>
                </a:cubicBezTo>
                <a:cubicBezTo>
                  <a:pt x="8755" y="3642"/>
                  <a:pt x="6809" y="4517"/>
                  <a:pt x="5451" y="6044"/>
                </a:cubicBezTo>
                <a:lnTo>
                  <a:pt x="2728" y="3624"/>
                </a:lnTo>
                <a:cubicBezTo>
                  <a:pt x="4778" y="1318"/>
                  <a:pt x="7715" y="-1"/>
                  <a:pt x="10800" y="0"/>
                </a:cubicBezTo>
                <a:cubicBezTo>
                  <a:pt x="16764" y="0"/>
                  <a:pt x="21600" y="4835"/>
                  <a:pt x="21600" y="10800"/>
                </a:cubicBezTo>
                <a:cubicBezTo>
                  <a:pt x="21600" y="10908"/>
                  <a:pt x="21598" y="11017"/>
                  <a:pt x="21595" y="11125"/>
                </a:cubicBezTo>
                <a:lnTo>
                  <a:pt x="24293" y="11207"/>
                </a:lnTo>
                <a:lnTo>
                  <a:pt x="19638" y="15590"/>
                </a:lnTo>
                <a:lnTo>
                  <a:pt x="15254" y="10934"/>
                </a:lnTo>
                <a:lnTo>
                  <a:pt x="17953" y="11015"/>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8" name="AutoShape 85"/>
          <p:cNvSpPr>
            <a:spLocks noChangeArrowheads="1"/>
          </p:cNvSpPr>
          <p:nvPr/>
        </p:nvSpPr>
        <p:spPr bwMode="auto">
          <a:xfrm rot="10800000">
            <a:off x="2071670" y="3857628"/>
            <a:ext cx="12192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a:noFill/>
          </a:ln>
          <a:effectLst/>
          <a:scene3d>
            <a:camera prst="orthographicFront">
              <a:rot lat="0" lon="21299999" rev="0"/>
            </a:camera>
            <a:lightRig rig="threePt" dir="t"/>
          </a:scene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1" name="Group 160"/>
          <p:cNvGrpSpPr>
            <a:grpSpLocks/>
          </p:cNvGrpSpPr>
          <p:nvPr/>
        </p:nvGrpSpPr>
        <p:grpSpPr bwMode="auto">
          <a:xfrm>
            <a:off x="3718178" y="3848126"/>
            <a:ext cx="1447800" cy="1447800"/>
            <a:chOff x="1440" y="1692"/>
            <a:chExt cx="912" cy="912"/>
          </a:xfrm>
        </p:grpSpPr>
        <p:sp>
          <p:nvSpPr>
            <p:cNvPr id="22" name="Oval 9"/>
            <p:cNvSpPr>
              <a:spLocks noChangeArrowheads="1"/>
            </p:cNvSpPr>
            <p:nvPr/>
          </p:nvSpPr>
          <p:spPr bwMode="auto">
            <a:xfrm>
              <a:off x="1440" y="1692"/>
              <a:ext cx="912" cy="912"/>
            </a:xfrm>
            <a:prstGeom prst="ellipse">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3" name="Oval 13"/>
            <p:cNvSpPr>
              <a:spLocks noChangeArrowheads="1"/>
            </p:cNvSpPr>
            <p:nvPr/>
          </p:nvSpPr>
          <p:spPr bwMode="auto">
            <a:xfrm>
              <a:off x="1463" y="1715"/>
              <a:ext cx="866" cy="86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4" name="Oval 21"/>
            <p:cNvSpPr>
              <a:spLocks noChangeArrowheads="1"/>
            </p:cNvSpPr>
            <p:nvPr/>
          </p:nvSpPr>
          <p:spPr bwMode="auto">
            <a:xfrm flipH="1">
              <a:off x="1588" y="1728"/>
              <a:ext cx="619" cy="412"/>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grpSp>
      <p:grpSp>
        <p:nvGrpSpPr>
          <p:cNvPr id="26" name="Group 161"/>
          <p:cNvGrpSpPr>
            <a:grpSpLocks/>
          </p:cNvGrpSpPr>
          <p:nvPr/>
        </p:nvGrpSpPr>
        <p:grpSpPr bwMode="auto">
          <a:xfrm>
            <a:off x="5335840" y="3884639"/>
            <a:ext cx="1374775" cy="1374775"/>
            <a:chOff x="2459" y="1715"/>
            <a:chExt cx="866" cy="866"/>
          </a:xfrm>
        </p:grpSpPr>
        <p:sp>
          <p:nvSpPr>
            <p:cNvPr id="27" name="Oval 138"/>
            <p:cNvSpPr>
              <a:spLocks noChangeArrowheads="1"/>
            </p:cNvSpPr>
            <p:nvPr/>
          </p:nvSpPr>
          <p:spPr bwMode="auto">
            <a:xfrm>
              <a:off x="2459" y="1715"/>
              <a:ext cx="866" cy="866"/>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 name="Oval 139"/>
            <p:cNvSpPr>
              <a:spLocks noChangeArrowheads="1"/>
            </p:cNvSpPr>
            <p:nvPr/>
          </p:nvSpPr>
          <p:spPr bwMode="auto">
            <a:xfrm flipH="1">
              <a:off x="2584" y="1728"/>
              <a:ext cx="619" cy="412"/>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grpSp>
      <p:sp>
        <p:nvSpPr>
          <p:cNvPr id="30" name="AutoShape 110"/>
          <p:cNvSpPr>
            <a:spLocks noChangeArrowheads="1"/>
          </p:cNvSpPr>
          <p:nvPr/>
        </p:nvSpPr>
        <p:spPr bwMode="gray">
          <a:xfrm>
            <a:off x="6929454" y="4286256"/>
            <a:ext cx="1285884" cy="63819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ar-SA"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الويب 1.0</a:t>
            </a: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Web 1.0</a:t>
            </a:r>
            <a:endParaRPr kumimoji="1" lang="en-US" altLang="ko-KR" b="1" dirty="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Times New Roman" pitchFamily="18" charset="0"/>
            </a:endParaRPr>
          </a:p>
        </p:txBody>
      </p:sp>
      <p:sp>
        <p:nvSpPr>
          <p:cNvPr id="37" name="مستطيل 36"/>
          <p:cNvSpPr/>
          <p:nvPr/>
        </p:nvSpPr>
        <p:spPr bwMode="auto">
          <a:xfrm>
            <a:off x="4500562" y="5500702"/>
            <a:ext cx="2928958" cy="500066"/>
          </a:xfrm>
          <a:prstGeom prst="rect">
            <a:avLst/>
          </a:prstGeom>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006600"/>
                </a:solidFill>
                <a:latin typeface="Arial" pitchFamily="34" charset="0"/>
              </a:rPr>
              <a:t>أجيال الويب</a:t>
            </a:r>
          </a:p>
        </p:txBody>
      </p:sp>
      <p:sp>
        <p:nvSpPr>
          <p:cNvPr id="38" name="AutoShape 110"/>
          <p:cNvSpPr>
            <a:spLocks noChangeArrowheads="1"/>
          </p:cNvSpPr>
          <p:nvPr/>
        </p:nvSpPr>
        <p:spPr bwMode="gray">
          <a:xfrm>
            <a:off x="5357818" y="4286256"/>
            <a:ext cx="1285884" cy="63819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ar-SA"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الويب 2.0</a:t>
            </a: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Web 2.0</a:t>
            </a:r>
            <a:endParaRPr kumimoji="1" lang="en-US" altLang="ko-KR" b="1" dirty="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Times New Roman" pitchFamily="18" charset="0"/>
            </a:endParaRPr>
          </a:p>
        </p:txBody>
      </p:sp>
      <p:sp>
        <p:nvSpPr>
          <p:cNvPr id="39" name="AutoShape 110"/>
          <p:cNvSpPr>
            <a:spLocks noChangeArrowheads="1"/>
          </p:cNvSpPr>
          <p:nvPr/>
        </p:nvSpPr>
        <p:spPr bwMode="gray">
          <a:xfrm>
            <a:off x="3786182" y="4286256"/>
            <a:ext cx="1285884" cy="63819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ar-SA"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الويب 3.0</a:t>
            </a: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Web 3.0</a:t>
            </a:r>
            <a:endParaRPr kumimoji="1" lang="en-US" altLang="ko-KR" b="1" dirty="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Times New Roman" pitchFamily="18" charset="0"/>
            </a:endParaRPr>
          </a:p>
        </p:txBody>
      </p:sp>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أدوات التعلم عن طريق الويب </a:t>
            </a:r>
          </a:p>
        </p:txBody>
      </p:sp>
      <p:sp>
        <p:nvSpPr>
          <p:cNvPr id="69" name="Rectangle 3"/>
          <p:cNvSpPr txBox="1">
            <a:spLocks noChangeArrowheads="1"/>
          </p:cNvSpPr>
          <p:nvPr/>
        </p:nvSpPr>
        <p:spPr bwMode="auto">
          <a:xfrm>
            <a:off x="1785918" y="1447816"/>
            <a:ext cx="7129482" cy="498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pPr>
            <a:endParaRPr lang="ar-SA" altLang="ko-KR" sz="3000" kern="0" dirty="0" smtClean="0">
              <a:latin typeface="Times New Roman" pitchFamily="18" charset="0"/>
              <a:ea typeface="굴림" pitchFamily="34" charset="-127"/>
              <a:cs typeface="Times New Roman" pitchFamily="18" charset="0"/>
            </a:endParaRPr>
          </a:p>
        </p:txBody>
      </p:sp>
      <p:pic>
        <p:nvPicPr>
          <p:cNvPr id="162818" name="Picture 2"/>
          <p:cNvPicPr>
            <a:picLocks noChangeAspect="1" noChangeArrowheads="1"/>
          </p:cNvPicPr>
          <p:nvPr/>
        </p:nvPicPr>
        <p:blipFill>
          <a:blip r:embed="rId4">
            <a:clrChange>
              <a:clrFrom>
                <a:srgbClr val="336599"/>
              </a:clrFrom>
              <a:clrTo>
                <a:srgbClr val="336599">
                  <a:alpha val="0"/>
                </a:srgbClr>
              </a:clrTo>
            </a:clrChange>
            <a:duotone>
              <a:schemeClr val="accent2">
                <a:shade val="45000"/>
                <a:satMod val="135000"/>
              </a:schemeClr>
              <a:prstClr val="white"/>
            </a:duotone>
          </a:blip>
          <a:srcRect l="29167" t="33333" r="60416" b="11666"/>
          <a:stretch>
            <a:fillRect/>
          </a:stretch>
        </p:blipFill>
        <p:spPr bwMode="auto">
          <a:xfrm>
            <a:off x="214282" y="428604"/>
            <a:ext cx="1428760" cy="4714908"/>
          </a:xfrm>
          <a:prstGeom prst="rect">
            <a:avLst/>
          </a:prstGeom>
          <a:noFill/>
          <a:ln w="9525">
            <a:noFill/>
            <a:miter lim="800000"/>
            <a:headEnd/>
            <a:tailEnd/>
          </a:ln>
          <a:effectLst/>
        </p:spPr>
      </p:pic>
      <p:pic>
        <p:nvPicPr>
          <p:cNvPr id="8" name="صورة 7" descr="UNSET.jpg"/>
          <p:cNvPicPr>
            <a:picLocks noChangeAspect="1"/>
          </p:cNvPicPr>
          <p:nvPr/>
        </p:nvPicPr>
        <p:blipFill>
          <a:blip r:embed="rId5"/>
          <a:stretch>
            <a:fillRect/>
          </a:stretch>
        </p:blipFill>
        <p:spPr>
          <a:xfrm>
            <a:off x="2071670" y="1428736"/>
            <a:ext cx="6810406" cy="5162288"/>
          </a:xfrm>
          <a:prstGeom prst="rect">
            <a:avLst/>
          </a:prstGeom>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أدوات التعلم عن طريق الويب </a:t>
            </a:r>
          </a:p>
        </p:txBody>
      </p:sp>
      <p:sp>
        <p:nvSpPr>
          <p:cNvPr id="69" name="Rectangle 3"/>
          <p:cNvSpPr txBox="1">
            <a:spLocks noChangeArrowheads="1"/>
          </p:cNvSpPr>
          <p:nvPr/>
        </p:nvSpPr>
        <p:spPr bwMode="auto">
          <a:xfrm>
            <a:off x="1785918" y="1447816"/>
            <a:ext cx="7129482" cy="498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pPr>
            <a:endParaRPr lang="ar-SA" altLang="ko-KR" sz="3000" kern="0" dirty="0" smtClean="0">
              <a:latin typeface="Times New Roman" pitchFamily="18" charset="0"/>
              <a:ea typeface="굴림" pitchFamily="34" charset="-127"/>
              <a:cs typeface="Times New Roman" pitchFamily="18" charset="0"/>
            </a:endParaRPr>
          </a:p>
        </p:txBody>
      </p:sp>
      <p:pic>
        <p:nvPicPr>
          <p:cNvPr id="162818" name="Picture 2"/>
          <p:cNvPicPr>
            <a:picLocks noChangeAspect="1" noChangeArrowheads="1"/>
          </p:cNvPicPr>
          <p:nvPr/>
        </p:nvPicPr>
        <p:blipFill>
          <a:blip r:embed="rId4">
            <a:clrChange>
              <a:clrFrom>
                <a:srgbClr val="336599"/>
              </a:clrFrom>
              <a:clrTo>
                <a:srgbClr val="336599">
                  <a:alpha val="0"/>
                </a:srgbClr>
              </a:clrTo>
            </a:clrChange>
            <a:duotone>
              <a:schemeClr val="accent2">
                <a:shade val="45000"/>
                <a:satMod val="135000"/>
              </a:schemeClr>
              <a:prstClr val="white"/>
            </a:duotone>
          </a:blip>
          <a:srcRect l="29167" t="33333" r="60416" b="11666"/>
          <a:stretch>
            <a:fillRect/>
          </a:stretch>
        </p:blipFill>
        <p:spPr bwMode="auto">
          <a:xfrm>
            <a:off x="214282" y="428604"/>
            <a:ext cx="1428760" cy="4714908"/>
          </a:xfrm>
          <a:prstGeom prst="rect">
            <a:avLst/>
          </a:prstGeom>
          <a:noFill/>
          <a:ln w="9525">
            <a:noFill/>
            <a:miter lim="800000"/>
            <a:headEnd/>
            <a:tailEnd/>
          </a:ln>
          <a:effectLst/>
        </p:spPr>
      </p:pic>
      <p:pic>
        <p:nvPicPr>
          <p:cNvPr id="7" name="صورة 6" descr="Web3.jpg"/>
          <p:cNvPicPr>
            <a:picLocks noChangeAspect="1"/>
          </p:cNvPicPr>
          <p:nvPr/>
        </p:nvPicPr>
        <p:blipFill>
          <a:blip r:embed="rId5"/>
          <a:stretch>
            <a:fillRect/>
          </a:stretch>
        </p:blipFill>
        <p:spPr>
          <a:xfrm>
            <a:off x="1928794" y="1357298"/>
            <a:ext cx="2933700" cy="3400425"/>
          </a:xfrm>
          <a:prstGeom prst="rect">
            <a:avLst/>
          </a:prstGeom>
        </p:spPr>
      </p:pic>
      <p:sp>
        <p:nvSpPr>
          <p:cNvPr id="9" name="مربع نص 8"/>
          <p:cNvSpPr txBox="1"/>
          <p:nvPr/>
        </p:nvSpPr>
        <p:spPr>
          <a:xfrm>
            <a:off x="2143108" y="4000504"/>
            <a:ext cx="6572296" cy="1938992"/>
          </a:xfrm>
          <a:prstGeom prst="rect">
            <a:avLst/>
          </a:prstGeom>
          <a:noFill/>
        </p:spPr>
        <p:txBody>
          <a:bodyPr wrap="square" rtlCol="1">
            <a:spAutoFit/>
          </a:bodyPr>
          <a:lstStyle/>
          <a:p>
            <a:pPr algn="r" rtl="1">
              <a:buFont typeface="Arial" pitchFamily="34" charset="0"/>
              <a:buChar char="•"/>
            </a:pPr>
            <a:r>
              <a:rPr lang="ar-SA" sz="3200" dirty="0" smtClean="0"/>
              <a:t> يعتمد بشكل أساسي على الذكاء الاصطناعي.</a:t>
            </a:r>
          </a:p>
          <a:p>
            <a:pPr algn="r" rtl="1">
              <a:buFont typeface="Arial" pitchFamily="34" charset="0"/>
              <a:buChar char="•"/>
            </a:pPr>
            <a:r>
              <a:rPr lang="ar-SA" sz="3200" dirty="0" smtClean="0"/>
              <a:t> يقوم تحويل بيانات الويب إلى لغة تفهمها الآلة.</a:t>
            </a:r>
          </a:p>
          <a:p>
            <a:pPr algn="r" rtl="1">
              <a:buFont typeface="Arial" pitchFamily="34" charset="0"/>
              <a:buChar char="•"/>
            </a:pPr>
            <a:r>
              <a:rPr lang="ar-SA" sz="3200" dirty="0" smtClean="0"/>
              <a:t> يكون البحث أكثر سهولة ودقة في النتائج</a:t>
            </a:r>
            <a:r>
              <a:rPr lang="ar-SA" sz="2800" dirty="0" smtClean="0"/>
              <a:t>.</a:t>
            </a:r>
            <a:endParaRPr lang="ar-SA" dirty="0" smtClean="0"/>
          </a:p>
          <a:p>
            <a:pPr algn="r"/>
            <a:endParaRPr lang="en-US" dirty="0" smtClean="0"/>
          </a:p>
        </p:txBody>
      </p:sp>
      <p:sp>
        <p:nvSpPr>
          <p:cNvPr id="10" name="مستطيل مستدير الزوايا 9"/>
          <p:cNvSpPr/>
          <p:nvPr/>
        </p:nvSpPr>
        <p:spPr bwMode="auto">
          <a:xfrm>
            <a:off x="4929190" y="1500174"/>
            <a:ext cx="3714776" cy="2071702"/>
          </a:xfrm>
          <a:prstGeom prst="roundRect">
            <a:avLst/>
          </a:prstGeom>
          <a:gradFill flip="none" rotWithShape="1">
            <a:gsLst>
              <a:gs pos="0">
                <a:srgbClr val="B3B30D">
                  <a:tint val="66000"/>
                  <a:satMod val="160000"/>
                </a:srgbClr>
              </a:gs>
              <a:gs pos="50000">
                <a:srgbClr val="B3B30D">
                  <a:tint val="44500"/>
                  <a:satMod val="160000"/>
                </a:srgbClr>
              </a:gs>
              <a:gs pos="100000">
                <a:srgbClr val="B3B30D">
                  <a:tint val="23500"/>
                  <a:satMod val="160000"/>
                </a:srgbClr>
              </a:gs>
            </a:gsLst>
            <a:lin ang="27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r>
              <a:rPr lang="ar-SA" sz="3200" b="1" dirty="0" smtClean="0">
                <a:solidFill>
                  <a:schemeClr val="accent6">
                    <a:lumMod val="50000"/>
                  </a:schemeClr>
                </a:solidFill>
                <a:latin typeface="WinSoft Pro" pitchFamily="2" charset="-78"/>
                <a:cs typeface="WinSoft Pro" pitchFamily="2" charset="-78"/>
              </a:rPr>
              <a:t>الجيل الثالث: الويب 3.0 </a:t>
            </a:r>
            <a:endParaRPr lang="en-US" sz="3200" b="1" dirty="0" smtClean="0">
              <a:solidFill>
                <a:schemeClr val="accent6">
                  <a:lumMod val="50000"/>
                </a:schemeClr>
              </a:solidFill>
              <a:latin typeface="WinSoft Pro" pitchFamily="2" charset="-78"/>
              <a:cs typeface="WinSoft Pro" pitchFamily="2" charset="-78"/>
            </a:endParaRPr>
          </a:p>
          <a:p>
            <a:r>
              <a:rPr lang="en-US" sz="3600" b="1" dirty="0" smtClean="0">
                <a:solidFill>
                  <a:schemeClr val="accent6">
                    <a:lumMod val="50000"/>
                  </a:schemeClr>
                </a:solidFill>
                <a:latin typeface="WinSoft Pro" pitchFamily="2" charset="-78"/>
                <a:cs typeface="WinSoft Pro" pitchFamily="2" charset="-78"/>
              </a:rPr>
              <a:t>Semantic Web </a:t>
            </a:r>
          </a:p>
          <a:p>
            <a:r>
              <a:rPr lang="en-US" sz="3200" b="1" dirty="0" smtClean="0">
                <a:solidFill>
                  <a:schemeClr val="accent6">
                    <a:lumMod val="50000"/>
                  </a:schemeClr>
                </a:solidFill>
                <a:latin typeface="WinSoft Pro" pitchFamily="2" charset="-78"/>
                <a:cs typeface="WinSoft Pro" pitchFamily="2" charset="-78"/>
              </a:rPr>
              <a:t> </a:t>
            </a:r>
            <a:r>
              <a:rPr lang="ar-SA" sz="3200" b="1" dirty="0" smtClean="0">
                <a:solidFill>
                  <a:schemeClr val="accent6">
                    <a:lumMod val="50000"/>
                  </a:schemeClr>
                </a:solidFill>
                <a:latin typeface="WinSoft Pro" pitchFamily="2" charset="-78"/>
                <a:cs typeface="WinSoft Pro" pitchFamily="2" charset="-78"/>
              </a:rPr>
              <a:t>الويب الدلالي</a:t>
            </a:r>
          </a:p>
        </p:txBody>
      </p:sp>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altLang="ko-KR" sz="3200" kern="0" dirty="0" smtClean="0">
                <a:solidFill>
                  <a:srgbClr val="000000"/>
                </a:solidFill>
                <a:latin typeface="Times New Roman" pitchFamily="18" charset="0"/>
                <a:ea typeface="굴림" pitchFamily="34" charset="-127"/>
                <a:cs typeface="Times New Roman" pitchFamily="18" charset="0"/>
              </a:rPr>
              <a:t>هو منظومة تعليمية لتقديم البرامج التعليمية أو التدريبية للمتعلمين أو المتدربين في أي وقت وفي أي مكان باستخدام تقنيات المعلومات والاتصالات التفاعلية مثل (الإنترنت، الإذاعة، القنوات المحلية أو الفضائية للتلفاز، الأقراص المدمجة، التليفون، البريد الإلكتروني، أجهزة الحاسوب، المؤتمرات عن بعد) لتوفير بيئة تعليمية تفاعلية متعددة المصادر.</a:t>
            </a: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ar-SA" altLang="ko-KR" sz="3200" b="0" i="0" u="none" strike="noStrike" kern="0" cap="none" spc="0" normalizeH="0" baseline="0" noProof="0" dirty="0" smtClean="0">
              <a:ln>
                <a:noFill/>
              </a:ln>
              <a:solidFill>
                <a:srgbClr val="000000"/>
              </a:solidFill>
              <a:effectLst/>
              <a:uLnTx/>
              <a:uFillTx/>
              <a:latin typeface="Times New Roman" pitchFamily="18" charset="0"/>
              <a:ea typeface="굴림" pitchFamily="34" charset="-127"/>
              <a:cs typeface="Times New Roman" pitchFamily="18" charset="0"/>
            </a:endParaRPr>
          </a:p>
        </p:txBody>
      </p:sp>
      <p:pic>
        <p:nvPicPr>
          <p:cNvPr id="10" name="صورة 9" descr="elearning-courses-for-sale.jpg"/>
          <p:cNvPicPr>
            <a:picLocks noChangeAspect="1"/>
          </p:cNvPicPr>
          <p:nvPr/>
        </p:nvPicPr>
        <p:blipFill>
          <a:blip r:embed="rId4">
            <a:duotone>
              <a:schemeClr val="accent6">
                <a:shade val="45000"/>
                <a:satMod val="135000"/>
              </a:schemeClr>
              <a:prstClr val="white"/>
            </a:duotone>
          </a:blip>
          <a:stretch>
            <a:fillRect/>
          </a:stretch>
        </p:blipFill>
        <p:spPr>
          <a:xfrm>
            <a:off x="71406" y="1142984"/>
            <a:ext cx="1684160" cy="1428760"/>
          </a:xfrm>
          <a:prstGeom prst="rect">
            <a:avLst/>
          </a:prstGeom>
          <a:ln>
            <a:noFill/>
          </a:ln>
          <a:effectLst>
            <a:softEdge rad="112500"/>
          </a:effectLst>
        </p:spPr>
      </p:pic>
      <p:pic>
        <p:nvPicPr>
          <p:cNvPr id="11" name="صورة 10" descr="Elearning_Publishing_jpg.jpg"/>
          <p:cNvPicPr>
            <a:picLocks noChangeAspect="1"/>
          </p:cNvPicPr>
          <p:nvPr/>
        </p:nvPicPr>
        <p:blipFill>
          <a:blip r:embed="rId5">
            <a:duotone>
              <a:schemeClr val="accent6">
                <a:shade val="45000"/>
                <a:satMod val="135000"/>
              </a:schemeClr>
              <a:prstClr val="white"/>
            </a:duotone>
          </a:blip>
          <a:stretch>
            <a:fillRect/>
          </a:stretch>
        </p:blipFill>
        <p:spPr>
          <a:xfrm>
            <a:off x="71406" y="2857496"/>
            <a:ext cx="1647823" cy="1643074"/>
          </a:xfrm>
          <a:prstGeom prst="rect">
            <a:avLst/>
          </a:prstGeom>
          <a:ln>
            <a:noFill/>
          </a:ln>
          <a:effectLst>
            <a:softEdge rad="112500"/>
          </a:effectLst>
        </p:spPr>
      </p:pic>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2200549" y="897057"/>
            <a:ext cx="6697322" cy="646331"/>
          </a:xfrm>
          <a:prstGeom prst="rect">
            <a:avLst/>
          </a:prstGeom>
        </p:spPr>
        <p:txBody>
          <a:bodyPr wrap="square">
            <a:spAutoFit/>
          </a:bodyPr>
          <a:lstStyle/>
          <a:p>
            <a:pPr rtl="1"/>
            <a:r>
              <a:rPr lang="ar-SA" altLang="ar-SA" sz="3600" dirty="0" smtClean="0">
                <a:solidFill>
                  <a:schemeClr val="bg1">
                    <a:lumMod val="50000"/>
                  </a:schemeClr>
                </a:solidFill>
              </a:rPr>
              <a:t>ثالثاً: التعلم الإلكتروني </a:t>
            </a:r>
            <a:r>
              <a:rPr lang="en-US" altLang="ar-SA" sz="3200" dirty="0" smtClean="0">
                <a:solidFill>
                  <a:schemeClr val="bg1">
                    <a:lumMod val="50000"/>
                  </a:schemeClr>
                </a:solidFill>
                <a:latin typeface="Times New Roman" panose="02020603050405020304" pitchFamily="18" charset="0"/>
                <a:cs typeface="Times New Roman" panose="02020603050405020304" pitchFamily="18" charset="0"/>
              </a:rPr>
              <a:t>E-Learning</a:t>
            </a:r>
            <a:endParaRPr lang="ar-SA" sz="28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أنماط التعلم الإلكتروني</a:t>
            </a:r>
            <a:endParaRPr lang="en-US" altLang="ar-SA" sz="4000" dirty="0">
              <a:solidFill>
                <a:srgbClr val="008000"/>
              </a:solidFill>
              <a:effectLst>
                <a:outerShdw blurRad="38100" dist="38100" dir="2700000" algn="tl">
                  <a:srgbClr val="000000">
                    <a:alpha val="43137"/>
                  </a:srgbClr>
                </a:outerShdw>
              </a:effectLst>
            </a:endParaRPr>
          </a:p>
        </p:txBody>
      </p:sp>
      <p:sp>
        <p:nvSpPr>
          <p:cNvPr id="69" name="Rectangle 3"/>
          <p:cNvSpPr txBox="1">
            <a:spLocks noChangeArrowheads="1"/>
          </p:cNvSpPr>
          <p:nvPr/>
        </p:nvSpPr>
        <p:spPr bwMode="auto">
          <a:xfrm>
            <a:off x="1857356" y="1571612"/>
            <a:ext cx="7079704" cy="500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3000" b="1" dirty="0" smtClean="0">
                <a:solidFill>
                  <a:schemeClr val="accent6">
                    <a:lumMod val="75000"/>
                  </a:schemeClr>
                </a:solidFill>
                <a:latin typeface="Times New Roman" pitchFamily="18" charset="0"/>
                <a:cs typeface="Times New Roman" pitchFamily="18" charset="0"/>
              </a:rPr>
              <a:t>التعلم الإلكتروني المتزامن</a:t>
            </a:r>
            <a:br>
              <a:rPr lang="ar-SA" sz="3000" b="1" dirty="0" smtClean="0">
                <a:solidFill>
                  <a:schemeClr val="accent6">
                    <a:lumMod val="75000"/>
                  </a:schemeClr>
                </a:solidFill>
                <a:latin typeface="Times New Roman" pitchFamily="18" charset="0"/>
                <a:cs typeface="Times New Roman" pitchFamily="18" charset="0"/>
              </a:rPr>
            </a:br>
            <a:r>
              <a:rPr lang="ar-SA" sz="3000" b="1" dirty="0" smtClean="0">
                <a:solidFill>
                  <a:schemeClr val="accent6">
                    <a:lumMod val="75000"/>
                  </a:schemeClr>
                </a:solidFill>
                <a:latin typeface="Times New Roman" pitchFamily="18" charset="0"/>
                <a:cs typeface="Times New Roman" pitchFamily="18" charset="0"/>
              </a:rPr>
              <a:t> (</a:t>
            </a:r>
            <a:r>
              <a:rPr lang="en-US" sz="3000" b="1" smtClean="0">
                <a:solidFill>
                  <a:schemeClr val="accent6">
                    <a:lumMod val="75000"/>
                  </a:schemeClr>
                </a:solidFill>
                <a:latin typeface="Times New Roman" pitchFamily="18" charset="0"/>
                <a:cs typeface="Times New Roman" pitchFamily="18" charset="0"/>
              </a:rPr>
              <a:t>(Synchronous </a:t>
            </a:r>
            <a:r>
              <a:rPr lang="en-US" sz="3000" b="1" dirty="0" smtClean="0">
                <a:solidFill>
                  <a:schemeClr val="accent6">
                    <a:lumMod val="75000"/>
                  </a:schemeClr>
                </a:solidFill>
                <a:latin typeface="Times New Roman" pitchFamily="18" charset="0"/>
                <a:cs typeface="Times New Roman" pitchFamily="18" charset="0"/>
              </a:rPr>
              <a:t>E-Learning </a:t>
            </a:r>
            <a:r>
              <a:rPr lang="ar-SA" sz="3000" b="1" dirty="0" smtClean="0">
                <a:solidFill>
                  <a:schemeClr val="accent6">
                    <a:lumMod val="75000"/>
                  </a:schemeClr>
                </a:solidFill>
                <a:latin typeface="Times New Roman" pitchFamily="18" charset="0"/>
                <a:cs typeface="Times New Roman" pitchFamily="18" charset="0"/>
              </a:rPr>
              <a:t>: </a:t>
            </a:r>
          </a:p>
          <a:p>
            <a:pPr marL="342900" marR="0" lvl="0" indent="-342900" algn="just" defTabSz="914400" rtl="1" eaLnBrk="1" fontAlgn="auto" latinLnBrk="0" hangingPunct="1">
              <a:lnSpc>
                <a:spcPct val="100000"/>
              </a:lnSpc>
              <a:spcBef>
                <a:spcPct val="20000"/>
              </a:spcBef>
              <a:spcAft>
                <a:spcPts val="0"/>
              </a:spcAft>
              <a:buClrTx/>
              <a:buSzTx/>
              <a:tabLst/>
              <a:defRPr/>
            </a:pPr>
            <a:r>
              <a:rPr lang="ar-SA" sz="3000" dirty="0" smtClean="0">
                <a:latin typeface="Times New Roman" pitchFamily="18" charset="0"/>
                <a:cs typeface="Times New Roman" pitchFamily="18" charset="0"/>
              </a:rPr>
              <a:t>وهو التعليم المباشر والذي يحتاج إلى وجود المعلم والمتعلمين في نفس الوقت.</a:t>
            </a:r>
            <a:endParaRPr lang="en-US" sz="3000" dirty="0" smtClean="0">
              <a:latin typeface="Times New Roman" pitchFamily="18" charset="0"/>
              <a:cs typeface="Times New Roman" pitchFamily="18" charset="0"/>
            </a:endParaRPr>
          </a:p>
          <a:p>
            <a:pPr marL="342900" indent="-342900" algn="r" rtl="1" fontAlgn="auto">
              <a:spcBef>
                <a:spcPct val="20000"/>
              </a:spcBef>
              <a:spcAft>
                <a:spcPts val="0"/>
              </a:spcAft>
              <a:buFont typeface="Arial" pitchFamily="34" charset="0"/>
              <a:buChar char="•"/>
              <a:defRPr/>
            </a:pPr>
            <a:r>
              <a:rPr lang="ar-SA" sz="3000" b="1" dirty="0" smtClean="0">
                <a:solidFill>
                  <a:schemeClr val="accent6">
                    <a:lumMod val="75000"/>
                  </a:schemeClr>
                </a:solidFill>
                <a:latin typeface="Times New Roman" pitchFamily="18" charset="0"/>
                <a:cs typeface="Times New Roman" pitchFamily="18" charset="0"/>
              </a:rPr>
              <a:t>التعلم الإلكتروني غير المتزامن</a:t>
            </a:r>
            <a:br>
              <a:rPr lang="ar-SA" sz="3000" b="1" dirty="0" smtClean="0">
                <a:solidFill>
                  <a:schemeClr val="accent6">
                    <a:lumMod val="75000"/>
                  </a:schemeClr>
                </a:solidFill>
                <a:latin typeface="Times New Roman" pitchFamily="18" charset="0"/>
                <a:cs typeface="Times New Roman" pitchFamily="18" charset="0"/>
              </a:rPr>
            </a:br>
            <a:r>
              <a:rPr lang="ar-SA" sz="3000" b="1" dirty="0" smtClean="0">
                <a:solidFill>
                  <a:schemeClr val="accent6">
                    <a:lumMod val="75000"/>
                  </a:schemeClr>
                </a:solidFill>
                <a:latin typeface="Times New Roman" pitchFamily="18" charset="0"/>
                <a:cs typeface="Times New Roman" pitchFamily="18" charset="0"/>
              </a:rPr>
              <a:t> (</a:t>
            </a:r>
            <a:r>
              <a:rPr lang="en-US" sz="3000" b="1" dirty="0" smtClean="0">
                <a:solidFill>
                  <a:schemeClr val="accent6">
                    <a:lumMod val="75000"/>
                  </a:schemeClr>
                </a:solidFill>
                <a:latin typeface="Times New Roman" pitchFamily="18" charset="0"/>
                <a:cs typeface="Times New Roman" pitchFamily="18" charset="0"/>
              </a:rPr>
              <a:t>(Asynchronous E-Learning </a:t>
            </a:r>
            <a:r>
              <a:rPr lang="ar-SA" sz="3000" b="1" dirty="0" smtClean="0">
                <a:solidFill>
                  <a:schemeClr val="accent6">
                    <a:lumMod val="75000"/>
                  </a:schemeClr>
                </a:solidFill>
                <a:latin typeface="Times New Roman" pitchFamily="18" charset="0"/>
                <a:cs typeface="Times New Roman" pitchFamily="18" charset="0"/>
              </a:rPr>
              <a:t>:</a:t>
            </a:r>
          </a:p>
          <a:p>
            <a:pPr marL="342900" indent="-342900" algn="just" rtl="1" fontAlgn="auto">
              <a:spcBef>
                <a:spcPct val="20000"/>
              </a:spcBef>
              <a:spcAft>
                <a:spcPts val="0"/>
              </a:spcAft>
              <a:defRPr/>
            </a:pPr>
            <a:r>
              <a:rPr lang="ar-SA" sz="3000" dirty="0" smtClean="0">
                <a:latin typeface="Times New Roman" pitchFamily="18" charset="0"/>
                <a:cs typeface="Times New Roman" pitchFamily="18" charset="0"/>
              </a:rPr>
              <a:t>وهو التعليم غير المباشر الذي لا يحتاج إلى وجود المتعلمين في نفس الوقت.</a:t>
            </a:r>
            <a:endParaRPr lang="en-US" sz="3000" dirty="0" smtClean="0">
              <a:latin typeface="Times New Roman"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ar-SA" altLang="ko-KR" sz="3200" b="0" i="0" u="none" strike="noStrike" kern="0" cap="none" spc="0" normalizeH="0" baseline="0" noProof="0" dirty="0" smtClean="0">
              <a:ln>
                <a:noFill/>
              </a:ln>
              <a:solidFill>
                <a:srgbClr val="000000"/>
              </a:solidFill>
              <a:effectLst/>
              <a:uLnTx/>
              <a:uFillTx/>
              <a:latin typeface="Times New Roman" pitchFamily="18" charset="0"/>
              <a:ea typeface="굴림" pitchFamily="34" charset="-127"/>
              <a:cs typeface="Times New Roman" pitchFamily="18" charset="0"/>
            </a:endParaRPr>
          </a:p>
        </p:txBody>
      </p:sp>
      <p:pic>
        <p:nvPicPr>
          <p:cNvPr id="10" name="صورة 9" descr="elearning-courses-for-sale.jpg"/>
          <p:cNvPicPr>
            <a:picLocks noChangeAspect="1"/>
          </p:cNvPicPr>
          <p:nvPr/>
        </p:nvPicPr>
        <p:blipFill>
          <a:blip r:embed="rId4">
            <a:duotone>
              <a:schemeClr val="accent6">
                <a:shade val="45000"/>
                <a:satMod val="135000"/>
              </a:schemeClr>
              <a:prstClr val="white"/>
            </a:duotone>
          </a:blip>
          <a:stretch>
            <a:fillRect/>
          </a:stretch>
        </p:blipFill>
        <p:spPr>
          <a:xfrm>
            <a:off x="71406" y="1142984"/>
            <a:ext cx="1684160" cy="1428760"/>
          </a:xfrm>
          <a:prstGeom prst="rect">
            <a:avLst/>
          </a:prstGeom>
          <a:ln>
            <a:noFill/>
          </a:ln>
          <a:effectLst>
            <a:softEdge rad="112500"/>
          </a:effectLst>
        </p:spPr>
      </p:pic>
      <p:pic>
        <p:nvPicPr>
          <p:cNvPr id="11" name="صورة 10" descr="Elearning_Publishing_jpg.jpg"/>
          <p:cNvPicPr>
            <a:picLocks noChangeAspect="1"/>
          </p:cNvPicPr>
          <p:nvPr/>
        </p:nvPicPr>
        <p:blipFill>
          <a:blip r:embed="rId5">
            <a:duotone>
              <a:schemeClr val="accent6">
                <a:shade val="45000"/>
                <a:satMod val="135000"/>
              </a:schemeClr>
              <a:prstClr val="white"/>
            </a:duotone>
          </a:blip>
          <a:stretch>
            <a:fillRect/>
          </a:stretch>
        </p:blipFill>
        <p:spPr>
          <a:xfrm>
            <a:off x="71406" y="2857496"/>
            <a:ext cx="1647823" cy="1643074"/>
          </a:xfrm>
          <a:prstGeom prst="rect">
            <a:avLst/>
          </a:prstGeom>
          <a:ln>
            <a:noFill/>
          </a:ln>
          <a:effectLst>
            <a:softEdge rad="11250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أشكال استخدام التعلم الإلكتروني </a:t>
            </a:r>
          </a:p>
        </p:txBody>
      </p:sp>
      <p:sp>
        <p:nvSpPr>
          <p:cNvPr id="69" name="Rectangle 3"/>
          <p:cNvSpPr txBox="1">
            <a:spLocks noChangeArrowheads="1"/>
          </p:cNvSpPr>
          <p:nvPr/>
        </p:nvSpPr>
        <p:spPr bwMode="auto">
          <a:xfrm>
            <a:off x="1785918" y="1571612"/>
            <a:ext cx="7358082" cy="500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R="0" lvl="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3000" dirty="0" smtClean="0">
                <a:solidFill>
                  <a:schemeClr val="accent6">
                    <a:lumMod val="75000"/>
                  </a:schemeClr>
                </a:solidFill>
                <a:latin typeface="Times New Roman" pitchFamily="18" charset="0"/>
                <a:cs typeface="Times New Roman" pitchFamily="18" charset="0"/>
              </a:rPr>
              <a:t>التعلم الإلكتروني الجزئي:</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استخدام تقنيات التعليم الإلكتروني مع التعليم الصفي المعتاد.</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مثل: توجيه الطلاب إجراء بحث بالرجوع إلى الإنترنت.</a:t>
            </a:r>
          </a:p>
          <a:p>
            <a:pPr marR="0" lvl="0" algn="r" defTabSz="914400" rtl="1" eaLnBrk="1" fontAlgn="auto" latinLnBrk="0" hangingPunct="1">
              <a:lnSpc>
                <a:spcPct val="100000"/>
              </a:lnSpc>
              <a:spcBef>
                <a:spcPct val="20000"/>
              </a:spcBef>
              <a:spcAft>
                <a:spcPts val="0"/>
              </a:spcAft>
              <a:buClrTx/>
              <a:buSzTx/>
              <a:tabLst/>
              <a:defRPr/>
            </a:pPr>
            <a:endParaRPr lang="ar-SA" sz="3000" dirty="0" smtClean="0">
              <a:solidFill>
                <a:schemeClr val="accent6">
                  <a:lumMod val="75000"/>
                </a:schemeClr>
              </a:solidFill>
              <a:latin typeface="Times New Roman" pitchFamily="18" charset="0"/>
              <a:cs typeface="Times New Roman" pitchFamily="18" charset="0"/>
            </a:endParaRPr>
          </a:p>
          <a:p>
            <a:pPr marR="0" lvl="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3000" dirty="0" smtClean="0">
                <a:solidFill>
                  <a:schemeClr val="accent6">
                    <a:lumMod val="75000"/>
                  </a:schemeClr>
                </a:solidFill>
                <a:latin typeface="Times New Roman" pitchFamily="18" charset="0"/>
                <a:cs typeface="Times New Roman" pitchFamily="18" charset="0"/>
              </a:rPr>
              <a:t>التعلم الإلكتروني </a:t>
            </a:r>
            <a:r>
              <a:rPr lang="ar-YE" sz="3000" dirty="0" smtClean="0">
                <a:solidFill>
                  <a:schemeClr val="accent6">
                    <a:lumMod val="75000"/>
                  </a:schemeClr>
                </a:solidFill>
                <a:latin typeface="Times New Roman" pitchFamily="18" charset="0"/>
                <a:cs typeface="Times New Roman" pitchFamily="18" charset="0"/>
              </a:rPr>
              <a:t>ال</a:t>
            </a:r>
            <a:r>
              <a:rPr lang="ar-SA" sz="3000" dirty="0" smtClean="0">
                <a:solidFill>
                  <a:schemeClr val="accent6">
                    <a:lumMod val="75000"/>
                  </a:schemeClr>
                </a:solidFill>
                <a:latin typeface="Times New Roman" pitchFamily="18" charset="0"/>
                <a:cs typeface="Times New Roman" pitchFamily="18" charset="0"/>
              </a:rPr>
              <a:t>مدمج :</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هو الجمع بين التعلم الصفي والتعلم </a:t>
            </a:r>
            <a:r>
              <a:rPr lang="ar-SA" sz="3000" dirty="0" smtClean="0">
                <a:solidFill>
                  <a:srgbClr val="0070C0"/>
                </a:solidFill>
                <a:latin typeface="Times New Roman" pitchFamily="18" charset="0"/>
                <a:cs typeface="Times New Roman" pitchFamily="18" charset="0"/>
              </a:rPr>
              <a:t>الالكتروني داخل غرفة الصف</a:t>
            </a:r>
            <a:r>
              <a:rPr lang="ar-SA" sz="3000" dirty="0" smtClean="0">
                <a:solidFill>
                  <a:srgbClr val="000000"/>
                </a:solidFill>
                <a:latin typeface="Times New Roman" pitchFamily="18" charset="0"/>
                <a:cs typeface="Times New Roman" pitchFamily="18" charset="0"/>
              </a:rPr>
              <a:t>, مع التأكيد على أن </a:t>
            </a:r>
            <a:r>
              <a:rPr lang="ar-SA" sz="3000" dirty="0" smtClean="0">
                <a:solidFill>
                  <a:srgbClr val="0070C0"/>
                </a:solidFill>
                <a:latin typeface="Times New Roman" pitchFamily="18" charset="0"/>
                <a:cs typeface="Times New Roman" pitchFamily="18" charset="0"/>
              </a:rPr>
              <a:t>دور المعلم </a:t>
            </a:r>
            <a:r>
              <a:rPr lang="ar-SA" sz="3000" dirty="0" smtClean="0">
                <a:solidFill>
                  <a:srgbClr val="000000"/>
                </a:solidFill>
                <a:latin typeface="Times New Roman" pitchFamily="18" charset="0"/>
                <a:cs typeface="Times New Roman" pitchFamily="18" charset="0"/>
              </a:rPr>
              <a:t>ليس الملقن بل الموجه والمدير للموقف التعليمي و</a:t>
            </a:r>
            <a:r>
              <a:rPr lang="ar-SA" sz="3000" dirty="0" smtClean="0">
                <a:solidFill>
                  <a:srgbClr val="0070C0"/>
                </a:solidFill>
                <a:latin typeface="Times New Roman" pitchFamily="18" charset="0"/>
                <a:cs typeface="Times New Roman" pitchFamily="18" charset="0"/>
              </a:rPr>
              <a:t>دور المتعلم  </a:t>
            </a:r>
            <a:r>
              <a:rPr lang="ar-SA" sz="3000" dirty="0" smtClean="0">
                <a:solidFill>
                  <a:srgbClr val="000000"/>
                </a:solidFill>
                <a:latin typeface="Times New Roman" pitchFamily="18" charset="0"/>
                <a:cs typeface="Times New Roman" pitchFamily="18" charset="0"/>
              </a:rPr>
              <a:t>هو الأساس.</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مثل: استخدام برمجية تعليمية.</a:t>
            </a:r>
            <a:endParaRPr lang="ar-SA" sz="3000" dirty="0" smtClean="0">
              <a:solidFill>
                <a:schemeClr val="accent6">
                  <a:lumMod val="75000"/>
                </a:schemeClr>
              </a:solidFill>
              <a:latin typeface="Times New Roman" pitchFamily="18" charset="0"/>
              <a:cs typeface="Times New Roman" pitchFamily="18" charset="0"/>
            </a:endParaRPr>
          </a:p>
        </p:txBody>
      </p:sp>
      <p:pic>
        <p:nvPicPr>
          <p:cNvPr id="10" name="صورة 9" descr="elearning-courses-for-sale.jpg"/>
          <p:cNvPicPr>
            <a:picLocks noChangeAspect="1"/>
          </p:cNvPicPr>
          <p:nvPr/>
        </p:nvPicPr>
        <p:blipFill>
          <a:blip r:embed="rId4">
            <a:duotone>
              <a:schemeClr val="accent6">
                <a:shade val="45000"/>
                <a:satMod val="135000"/>
              </a:schemeClr>
              <a:prstClr val="white"/>
            </a:duotone>
          </a:blip>
          <a:stretch>
            <a:fillRect/>
          </a:stretch>
        </p:blipFill>
        <p:spPr>
          <a:xfrm>
            <a:off x="71406" y="1142984"/>
            <a:ext cx="1684160" cy="1428760"/>
          </a:xfrm>
          <a:prstGeom prst="rect">
            <a:avLst/>
          </a:prstGeom>
          <a:ln>
            <a:noFill/>
          </a:ln>
          <a:effectLst>
            <a:softEdge rad="112500"/>
          </a:effectLst>
        </p:spPr>
      </p:pic>
      <p:pic>
        <p:nvPicPr>
          <p:cNvPr id="11" name="صورة 10" descr="Elearning_Publishing_jpg.jpg"/>
          <p:cNvPicPr>
            <a:picLocks noChangeAspect="1"/>
          </p:cNvPicPr>
          <p:nvPr/>
        </p:nvPicPr>
        <p:blipFill>
          <a:blip r:embed="rId5">
            <a:duotone>
              <a:schemeClr val="accent6">
                <a:shade val="45000"/>
                <a:satMod val="135000"/>
              </a:schemeClr>
              <a:prstClr val="white"/>
            </a:duotone>
          </a:blip>
          <a:stretch>
            <a:fillRect/>
          </a:stretch>
        </p:blipFill>
        <p:spPr>
          <a:xfrm>
            <a:off x="71406" y="2857496"/>
            <a:ext cx="1647823" cy="1643074"/>
          </a:xfrm>
          <a:prstGeom prst="rect">
            <a:avLst/>
          </a:prstGeom>
          <a:ln>
            <a:noFill/>
          </a:ln>
          <a:effectLst>
            <a:softEdge rad="11250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أشكال استخدام التعلم الإلكتروني </a:t>
            </a:r>
          </a:p>
        </p:txBody>
      </p:sp>
      <p:sp>
        <p:nvSpPr>
          <p:cNvPr id="69" name="Rectangle 3"/>
          <p:cNvSpPr txBox="1">
            <a:spLocks noChangeArrowheads="1"/>
          </p:cNvSpPr>
          <p:nvPr/>
        </p:nvSpPr>
        <p:spPr bwMode="auto">
          <a:xfrm>
            <a:off x="1857356" y="1500174"/>
            <a:ext cx="7215206" cy="500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R="0" lvl="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3000" b="1" dirty="0" smtClean="0">
                <a:solidFill>
                  <a:schemeClr val="accent6">
                    <a:lumMod val="75000"/>
                  </a:schemeClr>
                </a:solidFill>
                <a:latin typeface="Times New Roman" pitchFamily="18" charset="0"/>
                <a:cs typeface="Times New Roman" pitchFamily="18" charset="0"/>
              </a:rPr>
              <a:t>التعلم الإلكتروني الكامل:</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يستخدم التعلم الإلكتروني </a:t>
            </a:r>
            <a:r>
              <a:rPr lang="ar-SA" sz="3000" dirty="0" smtClean="0">
                <a:solidFill>
                  <a:srgbClr val="0070C0"/>
                </a:solidFill>
                <a:latin typeface="Times New Roman" pitchFamily="18" charset="0"/>
                <a:cs typeface="Times New Roman" pitchFamily="18" charset="0"/>
              </a:rPr>
              <a:t>بديلاً</a:t>
            </a:r>
            <a:r>
              <a:rPr lang="ar-SA" sz="3000" dirty="0" smtClean="0">
                <a:solidFill>
                  <a:srgbClr val="000000"/>
                </a:solidFill>
                <a:latin typeface="Times New Roman" pitchFamily="18" charset="0"/>
                <a:cs typeface="Times New Roman" pitchFamily="18" charset="0"/>
              </a:rPr>
              <a:t> للتعليم الصفي، حيث يخرج </a:t>
            </a:r>
            <a:r>
              <a:rPr lang="ar-SA" sz="3000" dirty="0" smtClean="0">
                <a:solidFill>
                  <a:srgbClr val="0070C0"/>
                </a:solidFill>
                <a:latin typeface="Times New Roman" pitchFamily="18" charset="0"/>
                <a:cs typeface="Times New Roman" pitchFamily="18" charset="0"/>
              </a:rPr>
              <a:t>خارج حدود الصف الدراسي</a:t>
            </a:r>
            <a:r>
              <a:rPr lang="ar-SA" sz="3000" dirty="0" smtClean="0">
                <a:solidFill>
                  <a:srgbClr val="000000"/>
                </a:solidFill>
                <a:latin typeface="Times New Roman" pitchFamily="18" charset="0"/>
                <a:cs typeface="Times New Roman" pitchFamily="18" charset="0"/>
              </a:rPr>
              <a:t>, حيث يتم التعلم في فصول افتراضية وهو ما يسمى </a:t>
            </a:r>
            <a:r>
              <a:rPr lang="ar-SA" sz="3000" dirty="0" smtClean="0">
                <a:solidFill>
                  <a:srgbClr val="0070C0"/>
                </a:solidFill>
                <a:latin typeface="Times New Roman" pitchFamily="18" charset="0"/>
                <a:cs typeface="Times New Roman" pitchFamily="18" charset="0"/>
              </a:rPr>
              <a:t>بالتعلم الافتراضي</a:t>
            </a:r>
            <a:r>
              <a:rPr lang="ar-SA" sz="3000" dirty="0" smtClean="0">
                <a:solidFill>
                  <a:srgbClr val="000000"/>
                </a:solidFill>
                <a:latin typeface="Times New Roman" pitchFamily="18" charset="0"/>
                <a:cs typeface="Times New Roman" pitchFamily="18" charset="0"/>
              </a:rPr>
              <a:t>.</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يكون </a:t>
            </a:r>
            <a:r>
              <a:rPr lang="ar-SA" sz="3000" dirty="0" smtClean="0">
                <a:solidFill>
                  <a:srgbClr val="0070C0"/>
                </a:solidFill>
                <a:latin typeface="Times New Roman" pitchFamily="18" charset="0"/>
                <a:cs typeface="Times New Roman" pitchFamily="18" charset="0"/>
              </a:rPr>
              <a:t>دور المتعلم </a:t>
            </a:r>
            <a:r>
              <a:rPr lang="ar-SA" sz="3000" dirty="0" smtClean="0">
                <a:solidFill>
                  <a:srgbClr val="000000"/>
                </a:solidFill>
                <a:latin typeface="Times New Roman" pitchFamily="18" charset="0"/>
                <a:cs typeface="Times New Roman" pitchFamily="18" charset="0"/>
              </a:rPr>
              <a:t>هنا هو الدور الأساسي حيث </a:t>
            </a:r>
            <a:r>
              <a:rPr lang="ar-SA" sz="3000" dirty="0" smtClean="0">
                <a:solidFill>
                  <a:srgbClr val="0070C0"/>
                </a:solidFill>
                <a:latin typeface="Times New Roman" pitchFamily="18" charset="0"/>
                <a:cs typeface="Times New Roman" pitchFamily="18" charset="0"/>
              </a:rPr>
              <a:t>يتعلم ذاتياً </a:t>
            </a:r>
            <a:r>
              <a:rPr lang="ar-SA" sz="3000" dirty="0" smtClean="0">
                <a:solidFill>
                  <a:srgbClr val="000000"/>
                </a:solidFill>
                <a:latin typeface="Times New Roman" pitchFamily="18" charset="0"/>
                <a:cs typeface="Times New Roman" pitchFamily="18" charset="0"/>
              </a:rPr>
              <a:t>بطريقة فردية أو بطريقة تعاونية مع مجموعة صغيرة من زملائه.</a:t>
            </a:r>
          </a:p>
          <a:p>
            <a:pPr marR="0" lvl="0" algn="r" defTabSz="914400" rtl="1" eaLnBrk="1" fontAlgn="auto" latinLnBrk="0" hangingPunct="1">
              <a:lnSpc>
                <a:spcPct val="100000"/>
              </a:lnSpc>
              <a:spcBef>
                <a:spcPct val="20000"/>
              </a:spcBef>
              <a:spcAft>
                <a:spcPts val="0"/>
              </a:spcAft>
              <a:buClrTx/>
              <a:buSzTx/>
              <a:tabLst/>
              <a:defRPr/>
            </a:pPr>
            <a:endParaRPr lang="ar-SA" sz="3000" dirty="0" smtClean="0">
              <a:solidFill>
                <a:srgbClr val="000000"/>
              </a:solidFill>
              <a:latin typeface="Times New Roman" pitchFamily="18" charset="0"/>
              <a:cs typeface="Times New Roman" pitchFamily="18" charset="0"/>
            </a:endParaRPr>
          </a:p>
        </p:txBody>
      </p:sp>
      <p:pic>
        <p:nvPicPr>
          <p:cNvPr id="10" name="صورة 9" descr="elearning-courses-for-sale.jpg"/>
          <p:cNvPicPr>
            <a:picLocks noChangeAspect="1"/>
          </p:cNvPicPr>
          <p:nvPr/>
        </p:nvPicPr>
        <p:blipFill>
          <a:blip r:embed="rId4">
            <a:duotone>
              <a:schemeClr val="accent6">
                <a:shade val="45000"/>
                <a:satMod val="135000"/>
              </a:schemeClr>
              <a:prstClr val="white"/>
            </a:duotone>
          </a:blip>
          <a:stretch>
            <a:fillRect/>
          </a:stretch>
        </p:blipFill>
        <p:spPr>
          <a:xfrm>
            <a:off x="71406" y="1142984"/>
            <a:ext cx="1684160" cy="1428760"/>
          </a:xfrm>
          <a:prstGeom prst="rect">
            <a:avLst/>
          </a:prstGeom>
          <a:ln>
            <a:noFill/>
          </a:ln>
          <a:effectLst>
            <a:softEdge rad="112500"/>
          </a:effectLst>
        </p:spPr>
      </p:pic>
      <p:pic>
        <p:nvPicPr>
          <p:cNvPr id="11" name="صورة 10" descr="Elearning_Publishing_jpg.jpg"/>
          <p:cNvPicPr>
            <a:picLocks noChangeAspect="1"/>
          </p:cNvPicPr>
          <p:nvPr/>
        </p:nvPicPr>
        <p:blipFill>
          <a:blip r:embed="rId5">
            <a:duotone>
              <a:schemeClr val="accent6">
                <a:shade val="45000"/>
                <a:satMod val="135000"/>
              </a:schemeClr>
              <a:prstClr val="white"/>
            </a:duotone>
          </a:blip>
          <a:stretch>
            <a:fillRect/>
          </a:stretch>
        </p:blipFill>
        <p:spPr>
          <a:xfrm>
            <a:off x="71406" y="2857496"/>
            <a:ext cx="1647823" cy="1643074"/>
          </a:xfrm>
          <a:prstGeom prst="rect">
            <a:avLst/>
          </a:prstGeom>
          <a:ln>
            <a:noFill/>
          </a:ln>
          <a:effectLst>
            <a:softEdge rad="11250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altLang="ko-KR" sz="2800" kern="0" dirty="0" smtClean="0">
                <a:solidFill>
                  <a:srgbClr val="000000"/>
                </a:solidFill>
                <a:latin typeface="Times New Roman" pitchFamily="18" charset="0"/>
                <a:ea typeface="굴림" pitchFamily="34" charset="-127"/>
                <a:cs typeface="Times New Roman" pitchFamily="18" charset="0"/>
              </a:rPr>
              <a:t>هو استخدام الأجهزة اللاسلكية النقالة الصغيرة والمحمولة يدوياً مثل: - الهواتف النقالة </a:t>
            </a:r>
            <a:r>
              <a:rPr lang="en-US" altLang="ko-KR" sz="2800" kern="0" dirty="0" smtClean="0">
                <a:solidFill>
                  <a:srgbClr val="000000"/>
                </a:solidFill>
                <a:latin typeface="Times New Roman" pitchFamily="18" charset="0"/>
                <a:ea typeface="굴림" pitchFamily="34" charset="-127"/>
                <a:cs typeface="Times New Roman" pitchFamily="18" charset="0"/>
              </a:rPr>
              <a:t>Mobile Phones </a:t>
            </a:r>
          </a:p>
          <a:p>
            <a:pPr lvl="0" algn="just" rtl="1">
              <a:spcBef>
                <a:spcPts val="0"/>
              </a:spcBef>
              <a:defRPr/>
            </a:pPr>
            <a:r>
              <a:rPr lang="ar-SA" altLang="ko-KR" sz="2800" kern="0" dirty="0" smtClean="0">
                <a:solidFill>
                  <a:srgbClr val="000000"/>
                </a:solidFill>
                <a:latin typeface="Times New Roman" pitchFamily="18" charset="0"/>
                <a:ea typeface="굴림" pitchFamily="34" charset="-127"/>
                <a:cs typeface="Times New Roman" pitchFamily="18" charset="0"/>
              </a:rPr>
              <a:t>              - الهواتف الذكية </a:t>
            </a:r>
            <a:r>
              <a:rPr lang="en-US" altLang="ko-KR" sz="2800" kern="0" dirty="0" smtClean="0">
                <a:solidFill>
                  <a:srgbClr val="000000"/>
                </a:solidFill>
                <a:latin typeface="Times New Roman" pitchFamily="18" charset="0"/>
                <a:ea typeface="굴림" pitchFamily="34" charset="-127"/>
                <a:cs typeface="Times New Roman" pitchFamily="18" charset="0"/>
              </a:rPr>
              <a:t>Smart Phones </a:t>
            </a:r>
            <a:endParaRPr lang="ar-SA" altLang="ko-KR" sz="2800" kern="0" dirty="0" smtClean="0">
              <a:solidFill>
                <a:srgbClr val="000000"/>
              </a:solidFill>
              <a:latin typeface="Times New Roman" pitchFamily="18" charset="0"/>
              <a:ea typeface="굴림" pitchFamily="34" charset="-127"/>
              <a:cs typeface="Times New Roman" pitchFamily="18" charset="0"/>
            </a:endParaRPr>
          </a:p>
          <a:p>
            <a:pPr lvl="0" algn="just" rtl="1">
              <a:spcBef>
                <a:spcPts val="0"/>
              </a:spcBef>
              <a:defRPr/>
            </a:pPr>
            <a:r>
              <a:rPr lang="ar-SA" altLang="ko-KR" sz="2800" kern="0" dirty="0" smtClean="0">
                <a:solidFill>
                  <a:srgbClr val="000000"/>
                </a:solidFill>
                <a:latin typeface="Times New Roman" pitchFamily="18" charset="0"/>
                <a:ea typeface="굴림" pitchFamily="34" charset="-127"/>
                <a:cs typeface="Times New Roman" pitchFamily="18" charset="0"/>
              </a:rPr>
              <a:t>              - المساعدات الشخصية الرقمية </a:t>
            </a:r>
            <a:r>
              <a:rPr lang="en-US" altLang="ko-KR" sz="2800" kern="0" dirty="0" smtClean="0">
                <a:solidFill>
                  <a:srgbClr val="000000"/>
                </a:solidFill>
                <a:latin typeface="Times New Roman" pitchFamily="18" charset="0"/>
                <a:ea typeface="굴림" pitchFamily="34" charset="-127"/>
                <a:cs typeface="Times New Roman" pitchFamily="18" charset="0"/>
              </a:rPr>
              <a:t> PDAs</a:t>
            </a:r>
          </a:p>
          <a:p>
            <a:pPr lvl="0" algn="just" rtl="1">
              <a:spcBef>
                <a:spcPts val="0"/>
              </a:spcBef>
              <a:defRPr/>
            </a:pPr>
            <a:r>
              <a:rPr lang="ar-SA" altLang="ko-KR" sz="2800" kern="0" dirty="0" smtClean="0">
                <a:solidFill>
                  <a:srgbClr val="000000"/>
                </a:solidFill>
                <a:latin typeface="Times New Roman" pitchFamily="18" charset="0"/>
                <a:ea typeface="굴림" pitchFamily="34" charset="-127"/>
                <a:cs typeface="Times New Roman" pitchFamily="18" charset="0"/>
              </a:rPr>
              <a:t>              - الحاسبات الشخصية الصغيرة </a:t>
            </a:r>
            <a:r>
              <a:rPr lang="en-US" altLang="ko-KR" sz="2800" kern="0" dirty="0" smtClean="0">
                <a:solidFill>
                  <a:srgbClr val="000000"/>
                </a:solidFill>
                <a:latin typeface="Times New Roman" pitchFamily="18" charset="0"/>
                <a:ea typeface="굴림" pitchFamily="34" charset="-127"/>
                <a:cs typeface="Times New Roman" pitchFamily="18" charset="0"/>
              </a:rPr>
              <a:t>Tablet PCs  </a:t>
            </a:r>
          </a:p>
          <a:p>
            <a:pPr lvl="0" algn="just" rtl="1">
              <a:spcBef>
                <a:spcPct val="20000"/>
              </a:spcBef>
              <a:defRPr/>
            </a:pPr>
            <a:r>
              <a:rPr lang="ar-SA" altLang="ko-KR" sz="2800" kern="0" dirty="0" smtClean="0">
                <a:solidFill>
                  <a:srgbClr val="000000"/>
                </a:solidFill>
                <a:latin typeface="Times New Roman" pitchFamily="18" charset="0"/>
                <a:ea typeface="굴림" pitchFamily="34" charset="-127"/>
                <a:cs typeface="Times New Roman" pitchFamily="18" charset="0"/>
              </a:rPr>
              <a:t>لتحقيق المرونة  والتفاعل في عمليتي التعليم والتعلم </a:t>
            </a:r>
            <a:r>
              <a:rPr lang="ar-SA" altLang="ko-KR" sz="2800" kern="0" dirty="0" smtClean="0">
                <a:solidFill>
                  <a:srgbClr val="0070C0"/>
                </a:solidFill>
                <a:latin typeface="Times New Roman" pitchFamily="18" charset="0"/>
                <a:ea typeface="굴림" pitchFamily="34" charset="-127"/>
                <a:cs typeface="Times New Roman" pitchFamily="18" charset="0"/>
              </a:rPr>
              <a:t>في أي وقت وأي مكان.</a:t>
            </a:r>
            <a:endParaRPr kumimoji="0" lang="ar-SA" altLang="ko-KR" sz="2800" b="0" i="0" u="none" strike="noStrike" kern="0" cap="none" spc="0" normalizeH="0" baseline="0" noProof="0" dirty="0" smtClean="0">
              <a:ln>
                <a:noFill/>
              </a:ln>
              <a:solidFill>
                <a:srgbClr val="0070C0"/>
              </a:solidFill>
              <a:effectLst/>
              <a:uLnTx/>
              <a:uFillTx/>
              <a:latin typeface="Times New Roman" pitchFamily="18" charset="0"/>
              <a:ea typeface="굴림" pitchFamily="34" charset="-127"/>
              <a:cs typeface="Times New Roman" pitchFamily="18" charset="0"/>
            </a:endParaRPr>
          </a:p>
        </p:txBody>
      </p:sp>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2200549" y="897057"/>
            <a:ext cx="6697322" cy="646331"/>
          </a:xfrm>
          <a:prstGeom prst="rect">
            <a:avLst/>
          </a:prstGeom>
        </p:spPr>
        <p:txBody>
          <a:bodyPr wrap="square">
            <a:spAutoFit/>
          </a:bodyPr>
          <a:lstStyle/>
          <a:p>
            <a:pPr rtl="1"/>
            <a:r>
              <a:rPr lang="ar-SA" altLang="ar-SA" sz="3600" dirty="0" smtClean="0">
                <a:solidFill>
                  <a:schemeClr val="bg1">
                    <a:lumMod val="50000"/>
                  </a:schemeClr>
                </a:solidFill>
              </a:rPr>
              <a:t>رابعاً: التعلم المتنقل </a:t>
            </a:r>
            <a:r>
              <a:rPr lang="en-US" altLang="ar-SA" sz="3200" dirty="0" smtClean="0">
                <a:solidFill>
                  <a:schemeClr val="bg1">
                    <a:lumMod val="50000"/>
                  </a:schemeClr>
                </a:solidFill>
                <a:latin typeface="Times New Roman" panose="02020603050405020304" pitchFamily="18" charset="0"/>
                <a:cs typeface="Times New Roman" panose="02020603050405020304" pitchFamily="18" charset="0"/>
              </a:rPr>
              <a:t>M-Learning</a:t>
            </a:r>
            <a:endParaRPr lang="ar-SA" sz="2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5" name="مستطيل 14"/>
          <p:cNvSpPr/>
          <p:nvPr/>
        </p:nvSpPr>
        <p:spPr bwMode="auto">
          <a:xfrm>
            <a:off x="2428860" y="4929198"/>
            <a:ext cx="6500858" cy="164307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ctr"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0000"/>
                </a:solidFill>
                <a:effectLst/>
                <a:latin typeface="Arial" pitchFamily="34" charset="0"/>
              </a:rPr>
              <a:t>س1: هل استخدام جهاز الحاسب المحمول ”</a:t>
            </a:r>
            <a:r>
              <a:rPr kumimoji="0" lang="en-US" sz="2800" b="0" i="0" u="none" strike="noStrike" cap="none" normalizeH="0" baseline="0" dirty="0" smtClean="0">
                <a:ln>
                  <a:noFill/>
                </a:ln>
                <a:solidFill>
                  <a:srgbClr val="000000"/>
                </a:solidFill>
                <a:effectLst/>
                <a:latin typeface="Arial" pitchFamily="34" charset="0"/>
              </a:rPr>
              <a:t>Laptop</a:t>
            </a:r>
            <a:r>
              <a:rPr kumimoji="0" lang="ar-SA" sz="2800" b="0" i="0" u="none" strike="noStrike" cap="none" normalizeH="0" baseline="0" dirty="0" smtClean="0">
                <a:ln>
                  <a:noFill/>
                </a:ln>
                <a:solidFill>
                  <a:srgbClr val="000000"/>
                </a:solidFill>
                <a:effectLst/>
                <a:latin typeface="Arial" pitchFamily="34" charset="0"/>
              </a:rPr>
              <a:t>“ للوصول</a:t>
            </a:r>
            <a:r>
              <a:rPr kumimoji="0" lang="ar-SA" sz="2800" b="0" i="0" u="none" strike="noStrike" cap="none" normalizeH="0" dirty="0" smtClean="0">
                <a:ln>
                  <a:noFill/>
                </a:ln>
                <a:solidFill>
                  <a:srgbClr val="000000"/>
                </a:solidFill>
                <a:effectLst/>
                <a:latin typeface="Arial" pitchFamily="34" charset="0"/>
              </a:rPr>
              <a:t> إلى المحتوى التعليمي </a:t>
            </a:r>
            <a:r>
              <a:rPr kumimoji="0" lang="ar-SA" sz="2800" b="0" i="0" u="none" strike="noStrike" cap="none" normalizeH="0" baseline="0" dirty="0" smtClean="0">
                <a:ln>
                  <a:noFill/>
                </a:ln>
                <a:solidFill>
                  <a:srgbClr val="000000"/>
                </a:solidFill>
                <a:effectLst/>
                <a:latin typeface="Arial" pitchFamily="34" charset="0"/>
              </a:rPr>
              <a:t>يعتبر تعلم متنقل؟</a:t>
            </a:r>
          </a:p>
          <a:p>
            <a:pPr marL="0" marR="0" indent="0" algn="r" defTabSz="914400" rtl="1" eaLnBrk="1" fontAlgn="base" latinLnBrk="0" hangingPunct="1">
              <a:lnSpc>
                <a:spcPct val="100000"/>
              </a:lnSpc>
              <a:spcBef>
                <a:spcPct val="0"/>
              </a:spcBef>
              <a:spcAft>
                <a:spcPct val="0"/>
              </a:spcAft>
              <a:buClrTx/>
              <a:buSzTx/>
              <a:buFontTx/>
              <a:buNone/>
              <a:tabLst/>
            </a:pPr>
            <a:r>
              <a:rPr lang="ar-SA" sz="2800" dirty="0" smtClean="0">
                <a:solidFill>
                  <a:schemeClr val="accent5">
                    <a:lumMod val="50000"/>
                  </a:schemeClr>
                </a:solidFill>
              </a:rPr>
              <a:t>س2: </a:t>
            </a:r>
            <a:r>
              <a:rPr lang="ar-SA" sz="2800" dirty="0" err="1" smtClean="0">
                <a:solidFill>
                  <a:schemeClr val="accent5">
                    <a:lumMod val="50000"/>
                  </a:schemeClr>
                </a:solidFill>
              </a:rPr>
              <a:t>ماهي</a:t>
            </a:r>
            <a:r>
              <a:rPr lang="ar-SA" sz="2800" dirty="0" smtClean="0">
                <a:solidFill>
                  <a:schemeClr val="accent5">
                    <a:lumMod val="50000"/>
                  </a:schemeClr>
                </a:solidFill>
              </a:rPr>
              <a:t> عيوب التعلم المتنقل التي تجعلنا </a:t>
            </a:r>
            <a:r>
              <a:rPr lang="ar-SA" sz="2800" dirty="0" err="1" smtClean="0">
                <a:solidFill>
                  <a:schemeClr val="accent5">
                    <a:lumMod val="50000"/>
                  </a:schemeClr>
                </a:solidFill>
              </a:rPr>
              <a:t>لانستغني</a:t>
            </a:r>
            <a:r>
              <a:rPr lang="ar-SA" sz="2800" dirty="0" smtClean="0">
                <a:solidFill>
                  <a:schemeClr val="accent5">
                    <a:lumMod val="50000"/>
                  </a:schemeClr>
                </a:solidFill>
              </a:rPr>
              <a:t> عن التعلم الإلكتروني؟</a:t>
            </a:r>
            <a:endParaRPr kumimoji="0" lang="ar-SA" b="0" i="0" u="none" strike="noStrike" cap="none" normalizeH="0" baseline="0" dirty="0" smtClean="0">
              <a:ln>
                <a:noFill/>
              </a:ln>
              <a:solidFill>
                <a:schemeClr val="accent5">
                  <a:lumMod val="50000"/>
                </a:schemeClr>
              </a:solidFill>
              <a:latin typeface="Arial" pitchFamily="34" charset="0"/>
            </a:endParaRPr>
          </a:p>
        </p:txBody>
      </p:sp>
      <p:pic>
        <p:nvPicPr>
          <p:cNvPr id="16" name="Picture 2" descr="https://encrypted-tbn3.gstatic.com/images?q=tbn:ANd9GcTCxXRB-zROqUugusuenxqUaTsnk4XqXDC31em7n7wXE9x0BSE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85852" y="4357694"/>
            <a:ext cx="2081204" cy="2081205"/>
          </a:xfrm>
          <a:prstGeom prst="rect">
            <a:avLst/>
          </a:prstGeom>
          <a:noFill/>
        </p:spPr>
      </p:pic>
      <p:pic>
        <p:nvPicPr>
          <p:cNvPr id="12" name="صورة 11" descr="MobileLearningDevices.jpg"/>
          <p:cNvPicPr>
            <a:picLocks noChangeAspect="1"/>
          </p:cNvPicPr>
          <p:nvPr/>
        </p:nvPicPr>
        <p:blipFill>
          <a:blip r:embed="rId5">
            <a:clrChange>
              <a:clrFrom>
                <a:srgbClr val="FFFFFF"/>
              </a:clrFrom>
              <a:clrTo>
                <a:srgbClr val="FFFFFF">
                  <a:alpha val="0"/>
                </a:srgbClr>
              </a:clrTo>
            </a:clrChange>
            <a:duotone>
              <a:prstClr val="black"/>
              <a:schemeClr val="tx2">
                <a:tint val="45000"/>
                <a:satMod val="400000"/>
              </a:schemeClr>
            </a:duotone>
          </a:blip>
          <a:stretch>
            <a:fillRect/>
          </a:stretch>
        </p:blipFill>
        <p:spPr>
          <a:xfrm>
            <a:off x="0" y="1214422"/>
            <a:ext cx="1928793" cy="1571636"/>
          </a:xfrm>
          <a:prstGeom prst="rect">
            <a:avLst/>
          </a:prstGeom>
        </p:spPr>
      </p:pic>
      <p:pic>
        <p:nvPicPr>
          <p:cNvPr id="17" name="صورة 16" descr="Mobile-App-Platform.png"/>
          <p:cNvPicPr>
            <a:picLocks noChangeAspect="1"/>
          </p:cNvPicPr>
          <p:nvPr/>
        </p:nvPicPr>
        <p:blipFill>
          <a:blip r:embed="rId6"/>
          <a:stretch>
            <a:fillRect/>
          </a:stretch>
        </p:blipFill>
        <p:spPr>
          <a:xfrm>
            <a:off x="0" y="3357562"/>
            <a:ext cx="1671638" cy="1552575"/>
          </a:xfrm>
          <a:prstGeom prst="rect">
            <a:avLst/>
          </a:prstGeom>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sz="2800" dirty="0" smtClean="0">
                <a:solidFill>
                  <a:srgbClr val="000000"/>
                </a:solidFill>
              </a:rPr>
              <a:t>ذلك النوع أو </a:t>
            </a:r>
            <a:r>
              <a:rPr lang="ar-SA" sz="2800" dirty="0" smtClean="0">
                <a:solidFill>
                  <a:srgbClr val="0070C0"/>
                </a:solidFill>
              </a:rPr>
              <a:t>النظام من التعليم </a:t>
            </a:r>
            <a:r>
              <a:rPr lang="ar-SA" sz="2800" dirty="0" smtClean="0">
                <a:solidFill>
                  <a:srgbClr val="000000"/>
                </a:solidFill>
              </a:rPr>
              <a:t>الذي يقدم فرص تعليمية وتدريبية إلى المتعلم </a:t>
            </a:r>
            <a:r>
              <a:rPr lang="ar-SA" sz="2800" dirty="0" smtClean="0">
                <a:solidFill>
                  <a:srgbClr val="0070C0"/>
                </a:solidFill>
              </a:rPr>
              <a:t>دون إشراف مباشر </a:t>
            </a:r>
            <a:r>
              <a:rPr lang="ar-SA" sz="2800" dirty="0" smtClean="0">
                <a:solidFill>
                  <a:srgbClr val="000000"/>
                </a:solidFill>
              </a:rPr>
              <a:t>من المعلم و</a:t>
            </a:r>
            <a:r>
              <a:rPr lang="ar-SA" sz="2800" dirty="0" smtClean="0">
                <a:solidFill>
                  <a:srgbClr val="0070C0"/>
                </a:solidFill>
              </a:rPr>
              <a:t>دون الالتزام بوقت ومكان محدد </a:t>
            </a:r>
            <a:r>
              <a:rPr lang="ar-SA" sz="2800" dirty="0" smtClean="0">
                <a:solidFill>
                  <a:srgbClr val="000000"/>
                </a:solidFill>
              </a:rPr>
              <a:t>لمن لم يستطيع استكمال الدراسة أو يعيقه العمل عن الانتظام في التعليم النظامي ويعتبر بديلاً للتعليم التقليدي أو مكملاً له، ويتم تحت إشراف مؤسسة تعليمية مسئولة عن إعداد المواد التعليمية والأدوات اللازمة للتعلم الفردي.</a:t>
            </a:r>
          </a:p>
        </p:txBody>
      </p:sp>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2200549" y="897057"/>
            <a:ext cx="6697322" cy="646331"/>
          </a:xfrm>
          <a:prstGeom prst="rect">
            <a:avLst/>
          </a:prstGeom>
        </p:spPr>
        <p:txBody>
          <a:bodyPr wrap="square">
            <a:spAutoFit/>
          </a:bodyPr>
          <a:lstStyle/>
          <a:p>
            <a:pPr rtl="1"/>
            <a:r>
              <a:rPr lang="ar-SA" altLang="ar-SA" sz="3600" dirty="0" smtClean="0">
                <a:solidFill>
                  <a:schemeClr val="bg1">
                    <a:lumMod val="50000"/>
                  </a:schemeClr>
                </a:solidFill>
              </a:rPr>
              <a:t>خامساً: التعلم عن بعد </a:t>
            </a:r>
            <a:r>
              <a:rPr lang="en-US" altLang="ar-SA" sz="3200" dirty="0" smtClean="0">
                <a:solidFill>
                  <a:schemeClr val="bg1">
                    <a:lumMod val="50000"/>
                  </a:schemeClr>
                </a:solidFill>
                <a:latin typeface="Times New Roman" panose="02020603050405020304" pitchFamily="18" charset="0"/>
                <a:cs typeface="Times New Roman" panose="02020603050405020304" pitchFamily="18" charset="0"/>
              </a:rPr>
              <a:t>Distance Learning</a:t>
            </a:r>
            <a:endParaRPr lang="ar-SA" sz="2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5" name="مستطيل 14"/>
          <p:cNvSpPr/>
          <p:nvPr/>
        </p:nvSpPr>
        <p:spPr bwMode="auto">
          <a:xfrm>
            <a:off x="2357422" y="4714884"/>
            <a:ext cx="6500858" cy="192882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ctr"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SA" sz="2800" dirty="0" err="1" smtClean="0">
                <a:solidFill>
                  <a:srgbClr val="006600"/>
                </a:solidFill>
              </a:rPr>
              <a:t>ماعلاقة</a:t>
            </a:r>
            <a:r>
              <a:rPr lang="ar-SA" sz="2800" dirty="0" smtClean="0">
                <a:solidFill>
                  <a:srgbClr val="006600"/>
                </a:solidFill>
              </a:rPr>
              <a:t> التعلم الإلكتروني بالتعلم عن بعد؟</a:t>
            </a:r>
          </a:p>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70C0"/>
                </a:solidFill>
                <a:effectLst/>
                <a:latin typeface="Arial" pitchFamily="34" charset="0"/>
              </a:rPr>
              <a:t>صح أم خطأ:</a:t>
            </a:r>
          </a:p>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0000"/>
                </a:solidFill>
                <a:effectLst/>
                <a:latin typeface="Arial" pitchFamily="34" charset="0"/>
              </a:rPr>
              <a:t>كل</a:t>
            </a:r>
            <a:r>
              <a:rPr kumimoji="0" lang="ar-SA" sz="2800" b="0" i="0" u="none" strike="noStrike" cap="none" normalizeH="0" dirty="0" smtClean="0">
                <a:ln>
                  <a:noFill/>
                </a:ln>
                <a:solidFill>
                  <a:srgbClr val="000000"/>
                </a:solidFill>
                <a:effectLst/>
                <a:latin typeface="Arial" pitchFamily="34" charset="0"/>
              </a:rPr>
              <a:t> تعلم إلكتروني لابد أن يتم من بعد </a:t>
            </a:r>
          </a:p>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dirty="0" smtClean="0">
                <a:ln>
                  <a:noFill/>
                </a:ln>
                <a:solidFill>
                  <a:srgbClr val="000000"/>
                </a:solidFill>
                <a:effectLst/>
                <a:latin typeface="Arial" pitchFamily="34" charset="0"/>
              </a:rPr>
              <a:t>كل تعلم عن بعد هو تعلم إلكتروني</a:t>
            </a:r>
          </a:p>
        </p:txBody>
      </p:sp>
      <p:pic>
        <p:nvPicPr>
          <p:cNvPr id="16" name="Picture 2" descr="https://encrypted-tbn3.gstatic.com/images?q=tbn:ANd9GcTCxXRB-zROqUugusuenxqUaTsnk4XqXDC31em7n7wXE9x0BSE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71604" y="4500570"/>
            <a:ext cx="2081204" cy="2081205"/>
          </a:xfrm>
          <a:prstGeom prst="rect">
            <a:avLst/>
          </a:prstGeom>
          <a:noFill/>
        </p:spPr>
      </p:pic>
      <p:pic>
        <p:nvPicPr>
          <p:cNvPr id="12" name="صورة 11" descr="images.jpg"/>
          <p:cNvPicPr>
            <a:picLocks noChangeAspect="1"/>
          </p:cNvPicPr>
          <p:nvPr/>
        </p:nvPicPr>
        <p:blipFill>
          <a:blip r:embed="rId5"/>
          <a:stretch>
            <a:fillRect/>
          </a:stretch>
        </p:blipFill>
        <p:spPr>
          <a:xfrm>
            <a:off x="0" y="1571612"/>
            <a:ext cx="1769819"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صورة 16" descr="DistanceLearningVector.jpg"/>
          <p:cNvPicPr>
            <a:picLocks noChangeAspect="1"/>
          </p:cNvPicPr>
          <p:nvPr/>
        </p:nvPicPr>
        <p:blipFill>
          <a:blip r:embed="rId6"/>
          <a:stretch>
            <a:fillRect/>
          </a:stretch>
        </p:blipFill>
        <p:spPr>
          <a:xfrm>
            <a:off x="0" y="3357562"/>
            <a:ext cx="1744045"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428736"/>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eaLnBrk="1" fontAlgn="auto" hangingPunct="1">
              <a:spcAft>
                <a:spcPts val="0"/>
              </a:spcAft>
              <a:buFontTx/>
              <a:buNone/>
              <a:defRPr/>
            </a:pPr>
            <a:r>
              <a:rPr lang="ar-SA" sz="2800" dirty="0" smtClean="0">
                <a:solidFill>
                  <a:srgbClr val="000000"/>
                </a:solidFill>
              </a:rPr>
              <a:t>1- شبكة الاتصالات الدولية الانترنت بخدماتها العديدة مثل صفحات الويب والبريد الإلكتروني وخدمات المحادثة ونقل الملفات .....</a:t>
            </a:r>
          </a:p>
          <a:p>
            <a:pPr algn="r" rtl="1" eaLnBrk="1" fontAlgn="auto" hangingPunct="1">
              <a:spcAft>
                <a:spcPts val="0"/>
              </a:spcAft>
              <a:buFontTx/>
              <a:buNone/>
              <a:defRPr/>
            </a:pPr>
            <a:endParaRPr lang="ar-SA" sz="800" dirty="0" smtClean="0">
              <a:solidFill>
                <a:srgbClr val="000000"/>
              </a:solidFill>
            </a:endParaRPr>
          </a:p>
          <a:p>
            <a:pPr algn="r" rtl="1" eaLnBrk="1" fontAlgn="auto" hangingPunct="1">
              <a:spcAft>
                <a:spcPts val="0"/>
              </a:spcAft>
              <a:buFontTx/>
              <a:buNone/>
              <a:defRPr/>
            </a:pPr>
            <a:r>
              <a:rPr lang="ar-SA" sz="2800" dirty="0" smtClean="0">
                <a:solidFill>
                  <a:srgbClr val="000000"/>
                </a:solidFill>
              </a:rPr>
              <a:t>2- مؤتمرات الفيديو</a:t>
            </a:r>
            <a:r>
              <a:rPr lang="en-US" sz="2800" dirty="0" smtClean="0">
                <a:solidFill>
                  <a:srgbClr val="000000"/>
                </a:solidFill>
              </a:rPr>
              <a:t>Video Conferencing </a:t>
            </a:r>
            <a:endParaRPr lang="ar-SA" sz="2800" dirty="0" smtClean="0">
              <a:solidFill>
                <a:srgbClr val="000000"/>
              </a:solidFill>
            </a:endParaRPr>
          </a:p>
          <a:p>
            <a:pPr algn="r" rtl="1" eaLnBrk="1" fontAlgn="auto" hangingPunct="1">
              <a:spcAft>
                <a:spcPts val="0"/>
              </a:spcAft>
              <a:buFontTx/>
              <a:buNone/>
              <a:defRPr/>
            </a:pPr>
            <a:endParaRPr lang="ar-SA" sz="800" dirty="0" smtClean="0">
              <a:solidFill>
                <a:srgbClr val="000000"/>
              </a:solidFill>
            </a:endParaRPr>
          </a:p>
          <a:p>
            <a:pPr algn="r" rtl="1" eaLnBrk="1" hangingPunct="1">
              <a:buFontTx/>
              <a:buNone/>
              <a:defRPr/>
            </a:pPr>
            <a:r>
              <a:rPr lang="ar-SA" sz="2800" dirty="0" smtClean="0">
                <a:solidFill>
                  <a:srgbClr val="000000"/>
                </a:solidFill>
              </a:rPr>
              <a:t>3- المؤتمرات المسموعة </a:t>
            </a:r>
            <a:r>
              <a:rPr lang="en-US" sz="2800" dirty="0" smtClean="0">
                <a:solidFill>
                  <a:srgbClr val="000000"/>
                </a:solidFill>
              </a:rPr>
              <a:t>Audio Teleconferencing</a:t>
            </a:r>
            <a:endParaRPr lang="ar-SA" sz="2800" dirty="0" smtClean="0">
              <a:solidFill>
                <a:srgbClr val="000000"/>
              </a:solidFill>
            </a:endParaRPr>
          </a:p>
          <a:p>
            <a:pPr algn="r" rtl="1" eaLnBrk="1" hangingPunct="1">
              <a:buFontTx/>
              <a:buNone/>
              <a:defRPr/>
            </a:pPr>
            <a:endParaRPr lang="ar-SA" sz="800" dirty="0" smtClean="0">
              <a:solidFill>
                <a:srgbClr val="000000"/>
              </a:solidFill>
            </a:endParaRPr>
          </a:p>
          <a:p>
            <a:pPr algn="r" rtl="1" eaLnBrk="1" fontAlgn="auto" hangingPunct="1">
              <a:spcAft>
                <a:spcPts val="0"/>
              </a:spcAft>
              <a:buFontTx/>
              <a:buNone/>
              <a:defRPr/>
            </a:pPr>
            <a:r>
              <a:rPr lang="ar-SA" sz="2800" dirty="0" smtClean="0">
                <a:solidFill>
                  <a:srgbClr val="000000"/>
                </a:solidFill>
              </a:rPr>
              <a:t>4- الفصول الافتراضية </a:t>
            </a:r>
            <a:r>
              <a:rPr lang="en-US" sz="2800" dirty="0" smtClean="0">
                <a:solidFill>
                  <a:srgbClr val="000000"/>
                </a:solidFill>
              </a:rPr>
              <a:t>Virtual Classroom</a:t>
            </a:r>
            <a:endParaRPr lang="ar-SA" sz="2800" dirty="0" smtClean="0">
              <a:solidFill>
                <a:srgbClr val="000000"/>
              </a:solidFill>
            </a:endParaRPr>
          </a:p>
          <a:p>
            <a:pPr algn="r" rtl="1" eaLnBrk="1" fontAlgn="auto" hangingPunct="1">
              <a:spcAft>
                <a:spcPts val="0"/>
              </a:spcAft>
              <a:buFontTx/>
              <a:buNone/>
              <a:defRPr/>
            </a:pPr>
            <a:endParaRPr lang="ar-SA" sz="800" dirty="0" smtClean="0">
              <a:solidFill>
                <a:srgbClr val="000000"/>
              </a:solidFill>
            </a:endParaRPr>
          </a:p>
          <a:p>
            <a:pPr algn="r" rtl="1" eaLnBrk="1" fontAlgn="auto" hangingPunct="1">
              <a:spcAft>
                <a:spcPts val="0"/>
              </a:spcAft>
              <a:buFontTx/>
              <a:buNone/>
              <a:defRPr/>
            </a:pPr>
            <a:r>
              <a:rPr lang="ar-SA" sz="2800" dirty="0" smtClean="0">
                <a:solidFill>
                  <a:srgbClr val="000000"/>
                </a:solidFill>
              </a:rPr>
              <a:t>5- الأقراص المدمجة </a:t>
            </a:r>
            <a:r>
              <a:rPr lang="en-US" sz="2800" dirty="0" smtClean="0">
                <a:solidFill>
                  <a:srgbClr val="000000"/>
                </a:solidFill>
              </a:rPr>
              <a:t>CD-ROMs</a:t>
            </a:r>
            <a:endParaRPr lang="ar-SA" sz="2800" dirty="0">
              <a:solidFill>
                <a:srgbClr val="000000"/>
              </a:solidFill>
            </a:endParaRPr>
          </a:p>
        </p:txBody>
      </p:sp>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rtl="1"/>
            <a:r>
              <a:rPr lang="ar-SA" altLang="ar-SA" sz="4000" kern="0" dirty="0" smtClean="0">
                <a:solidFill>
                  <a:srgbClr val="008000"/>
                </a:solidFill>
                <a:effectLst>
                  <a:outerShdw blurRad="38100" dist="38100" dir="2700000" algn="tl">
                    <a:srgbClr val="000000">
                      <a:alpha val="43137"/>
                    </a:srgbClr>
                  </a:outerShdw>
                </a:effectLst>
                <a:latin typeface="+mj-lt"/>
                <a:ea typeface="+mj-ea"/>
                <a:cs typeface="+mj-cs"/>
              </a:rPr>
              <a:t>الوسائط الإلكترونية المُستخدمة في التعلم الإلكتروني عن بعد</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5" name="مستطيل 14"/>
          <p:cNvSpPr/>
          <p:nvPr/>
        </p:nvSpPr>
        <p:spPr bwMode="auto">
          <a:xfrm>
            <a:off x="2357422" y="5286388"/>
            <a:ext cx="6500858" cy="107157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ctr"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6600"/>
                </a:solidFill>
                <a:effectLst/>
                <a:latin typeface="Arial" pitchFamily="34" charset="0"/>
              </a:rPr>
              <a:t>أعطي مثال على وسائط </a:t>
            </a:r>
            <a:r>
              <a:rPr lang="ar-SA" sz="2800" dirty="0" smtClean="0">
                <a:solidFill>
                  <a:srgbClr val="006600"/>
                </a:solidFill>
              </a:rPr>
              <a:t>تُستخدم في </a:t>
            </a:r>
            <a:r>
              <a:rPr lang="ar-SA" sz="2800" dirty="0" smtClean="0">
                <a:solidFill>
                  <a:srgbClr val="0070C0"/>
                </a:solidFill>
              </a:rPr>
              <a:t>التعلم عن بعد</a:t>
            </a:r>
            <a:br>
              <a:rPr lang="ar-SA" sz="2800" dirty="0" smtClean="0">
                <a:solidFill>
                  <a:srgbClr val="0070C0"/>
                </a:solidFill>
              </a:rPr>
            </a:br>
            <a:r>
              <a:rPr lang="ar-SA" sz="2800" dirty="0" smtClean="0">
                <a:solidFill>
                  <a:srgbClr val="0070C0"/>
                </a:solidFill>
              </a:rPr>
              <a:t>الغير إلكتروني</a:t>
            </a:r>
            <a:endParaRPr kumimoji="0" lang="ar-SA" b="0" i="0" u="none" strike="noStrike" cap="none" normalizeH="0" baseline="0" dirty="0" smtClean="0">
              <a:ln>
                <a:noFill/>
              </a:ln>
              <a:solidFill>
                <a:srgbClr val="0070C0"/>
              </a:solidFill>
              <a:effectLst/>
              <a:latin typeface="Arial" pitchFamily="34" charset="0"/>
            </a:endParaRPr>
          </a:p>
        </p:txBody>
      </p:sp>
      <p:pic>
        <p:nvPicPr>
          <p:cNvPr id="16" name="Picture 2" descr="https://encrypted-tbn3.gstatic.com/images?q=tbn:ANd9GcTCxXRB-zROqUugusuenxqUaTsnk4XqXDC31em7n7wXE9x0BSE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71604" y="4572008"/>
            <a:ext cx="2081204" cy="2081205"/>
          </a:xfrm>
          <a:prstGeom prst="rect">
            <a:avLst/>
          </a:prstGeom>
          <a:noFill/>
        </p:spPr>
      </p:pic>
      <p:pic>
        <p:nvPicPr>
          <p:cNvPr id="12" name="صورة 11" descr="images.jpg"/>
          <p:cNvPicPr>
            <a:picLocks noChangeAspect="1"/>
          </p:cNvPicPr>
          <p:nvPr/>
        </p:nvPicPr>
        <p:blipFill>
          <a:blip r:embed="rId5"/>
          <a:stretch>
            <a:fillRect/>
          </a:stretch>
        </p:blipFill>
        <p:spPr>
          <a:xfrm>
            <a:off x="0" y="1571612"/>
            <a:ext cx="1769819"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صورة 16" descr="DistanceLearningVector.jpg"/>
          <p:cNvPicPr>
            <a:picLocks noChangeAspect="1"/>
          </p:cNvPicPr>
          <p:nvPr/>
        </p:nvPicPr>
        <p:blipFill>
          <a:blip r:embed="rId6"/>
          <a:stretch>
            <a:fillRect/>
          </a:stretch>
        </p:blipFill>
        <p:spPr>
          <a:xfrm>
            <a:off x="0" y="3357562"/>
            <a:ext cx="1744045"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322040"/>
            <a:ext cx="7079704" cy="4267200"/>
          </a:xfrm>
        </p:spPr>
        <p:txBody>
          <a:bodyPr/>
          <a:lstStyle/>
          <a:p>
            <a:pPr marL="0" lvl="0" indent="0" algn="just">
              <a:buNone/>
            </a:pPr>
            <a:r>
              <a:rPr lang="ar-SA" altLang="ko-KR" dirty="0" smtClean="0">
                <a:solidFill>
                  <a:schemeClr val="tx1"/>
                </a:solidFill>
                <a:latin typeface="Verdana" pitchFamily="34" charset="0"/>
                <a:ea typeface="굴림" pitchFamily="34" charset="-127"/>
              </a:rPr>
              <a:t>هي مجموعة من النماذج والنظم والأساليب والتقنيات التعليمية التفاعلية الحديثة </a:t>
            </a:r>
            <a:r>
              <a:rPr kumimoji="0" lang="ar-SA" b="0" i="0" u="none" strike="noStrike" kern="1200" cap="none" spc="0" normalizeH="0" noProof="0" dirty="0" smtClean="0">
                <a:ln>
                  <a:noFill/>
                </a:ln>
                <a:solidFill>
                  <a:schemeClr val="tx1"/>
                </a:solidFill>
                <a:effectLst/>
                <a:uLnTx/>
                <a:uFillTx/>
              </a:rPr>
              <a:t>والمعتمدة بشكل كبير على</a:t>
            </a:r>
            <a:r>
              <a:rPr lang="ar-SA" altLang="ko-KR" dirty="0" smtClean="0">
                <a:solidFill>
                  <a:schemeClr val="tx1"/>
                </a:solidFill>
                <a:latin typeface="Verdana" pitchFamily="34" charset="0"/>
                <a:ea typeface="굴림" pitchFamily="34" charset="-127"/>
              </a:rPr>
              <a:t> </a:t>
            </a:r>
            <a:r>
              <a:rPr lang="ar-SA" altLang="ko-KR" dirty="0" smtClean="0">
                <a:solidFill>
                  <a:srgbClr val="0070C0"/>
                </a:solidFill>
                <a:latin typeface="Verdana" pitchFamily="34" charset="0"/>
                <a:ea typeface="굴림" pitchFamily="34" charset="-127"/>
              </a:rPr>
              <a:t>تقنيات المعلومات والاتصال</a:t>
            </a:r>
            <a:r>
              <a:rPr lang="ar-SA" altLang="ko-KR" dirty="0" smtClean="0">
                <a:solidFill>
                  <a:schemeClr val="tx1"/>
                </a:solidFill>
                <a:latin typeface="Verdana" pitchFamily="34" charset="0"/>
                <a:ea typeface="굴림" pitchFamily="34" charset="-127"/>
              </a:rPr>
              <a:t> والتي تستخدم لتطوير وتحديث العملية التعليمية لتحقيق أهدافها بكفاءة وفاعلية </a:t>
            </a:r>
            <a:r>
              <a:rPr lang="ar-SA" u="sng" kern="1200" dirty="0" smtClean="0">
                <a:solidFill>
                  <a:srgbClr val="0070C0"/>
                </a:solidFill>
              </a:rPr>
              <a:t>مثل</a:t>
            </a:r>
            <a:r>
              <a:rPr lang="ar-SA" kern="1200" dirty="0" smtClean="0">
                <a:solidFill>
                  <a:srgbClr val="0070C0"/>
                </a:solidFill>
              </a:rPr>
              <a:t> </a:t>
            </a:r>
            <a:r>
              <a:rPr lang="ar-SA" kern="1200" dirty="0" smtClean="0">
                <a:solidFill>
                  <a:schemeClr val="tx1"/>
                </a:solidFill>
              </a:rPr>
              <a:t>(الحاسوب التعليمي، التعلم الإلكتروني, التعلم المتنقل, التعليم الافتراضي,...)</a:t>
            </a:r>
            <a:endParaRPr lang="en-US" kern="1200" dirty="0" smtClean="0">
              <a:solidFill>
                <a:schemeClr val="tx1"/>
              </a:solidFill>
            </a:endParaRPr>
          </a:p>
          <a:p>
            <a:pPr marL="0" indent="0" algn="just">
              <a:buNone/>
            </a:pPr>
            <a:endParaRPr lang="ar-SA" altLang="ko-KR" dirty="0" smtClean="0">
              <a:solidFill>
                <a:schemeClr val="tx1"/>
              </a:solidFill>
              <a:latin typeface="Verdana" pitchFamily="34" charset="0"/>
              <a:ea typeface="굴림" pitchFamily="34" charset="-127"/>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547664" y="276399"/>
            <a:ext cx="6934200" cy="715962"/>
          </a:xfrm>
        </p:spPr>
        <p:txBody>
          <a:bodyPr/>
          <a:lstStyle/>
          <a:p>
            <a:pPr algn="r"/>
            <a:r>
              <a:rPr lang="ar-SA" altLang="ar-SA" sz="4000" dirty="0" smtClean="0">
                <a:solidFill>
                  <a:srgbClr val="008000"/>
                </a:solidFill>
                <a:effectLst>
                  <a:outerShdw blurRad="38100" dist="38100" dir="2700000" algn="tl">
                    <a:srgbClr val="000000">
                      <a:alpha val="43137"/>
                    </a:srgbClr>
                  </a:outerShdw>
                </a:effectLst>
              </a:rPr>
              <a:t>مفهوم مستحدثات تقنيات التعليم</a:t>
            </a:r>
            <a:endParaRPr lang="en-US" altLang="ar-SA" sz="4000"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5494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sz="2800" dirty="0" smtClean="0"/>
              <a:t>هو مقرر يستخدم في تصميمه أنشطة ومواد تعليمية تعتمد على الحاسب وهو محتوى غني بمكونات الوسائط المتعددة التفاعلية في صورة برمجيات على شبكة محلية أو الإنترنت.</a:t>
            </a:r>
            <a:endParaRPr lang="ar-SA" sz="2800" dirty="0" smtClean="0">
              <a:solidFill>
                <a:srgbClr val="000000"/>
              </a:solidFill>
            </a:endParaRPr>
          </a:p>
        </p:txBody>
      </p:sp>
      <p:pic>
        <p:nvPicPr>
          <p:cNvPr id="11" name="صورة 10" descr="Elearning_Publishing_jpg.jpg"/>
          <p:cNvPicPr>
            <a:picLocks noChangeAspect="1"/>
          </p:cNvPicPr>
          <p:nvPr/>
        </p:nvPicPr>
        <p:blipFill>
          <a:blip r:embed="rId4">
            <a:duotone>
              <a:schemeClr val="accent6">
                <a:shade val="45000"/>
                <a:satMod val="135000"/>
              </a:schemeClr>
              <a:prstClr val="white"/>
            </a:duotone>
          </a:blip>
          <a:stretch>
            <a:fillRect/>
          </a:stretch>
        </p:blipFill>
        <p:spPr>
          <a:xfrm>
            <a:off x="0" y="3500438"/>
            <a:ext cx="1647823" cy="1643074"/>
          </a:xfrm>
          <a:prstGeom prst="rect">
            <a:avLst/>
          </a:prstGeom>
          <a:ln>
            <a:noFill/>
          </a:ln>
          <a:effectLst>
            <a:softEdge rad="112500"/>
          </a:effectLst>
        </p:spPr>
      </p:pic>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2200549" y="897057"/>
            <a:ext cx="6697322" cy="646331"/>
          </a:xfrm>
          <a:prstGeom prst="rect">
            <a:avLst/>
          </a:prstGeom>
        </p:spPr>
        <p:txBody>
          <a:bodyPr wrap="square">
            <a:spAutoFit/>
          </a:bodyPr>
          <a:lstStyle/>
          <a:p>
            <a:pPr lvl="0" rtl="1"/>
            <a:r>
              <a:rPr lang="ar-SA" altLang="ar-SA" sz="3600" dirty="0" smtClean="0">
                <a:solidFill>
                  <a:schemeClr val="bg1">
                    <a:lumMod val="50000"/>
                  </a:schemeClr>
                </a:solidFill>
                <a:latin typeface="Times New Roman" pitchFamily="18" charset="0"/>
                <a:cs typeface="Times New Roman" pitchFamily="18" charset="0"/>
              </a:rPr>
              <a:t>سادساً: المقرر الإلكتروني </a:t>
            </a:r>
            <a:r>
              <a:rPr lang="en-US" altLang="ar-SA" sz="3600" dirty="0" smtClean="0">
                <a:solidFill>
                  <a:schemeClr val="bg1">
                    <a:lumMod val="50000"/>
                  </a:schemeClr>
                </a:solidFill>
                <a:latin typeface="Times New Roman" pitchFamily="18" charset="0"/>
                <a:cs typeface="Times New Roman" pitchFamily="18" charset="0"/>
              </a:rPr>
              <a:t>E-course</a:t>
            </a:r>
          </a:p>
        </p:txBody>
      </p:sp>
      <p:pic>
        <p:nvPicPr>
          <p:cNvPr id="12" name="صورة 11" descr="1397008281.jpg"/>
          <p:cNvPicPr>
            <a:picLocks noChangeAspect="1"/>
          </p:cNvPicPr>
          <p:nvPr/>
        </p:nvPicPr>
        <p:blipFill>
          <a:blip r:embed="rId5"/>
          <a:stretch>
            <a:fillRect/>
          </a:stretch>
        </p:blipFill>
        <p:spPr>
          <a:xfrm>
            <a:off x="68381" y="1071546"/>
            <a:ext cx="1646099" cy="1928826"/>
          </a:xfrm>
          <a:prstGeom prst="rect">
            <a:avLst/>
          </a:prstGeom>
          <a:ln>
            <a:noFill/>
          </a:ln>
          <a:effectLst>
            <a:softEdge rad="11250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sz="2800" dirty="0" smtClean="0"/>
              <a:t>هو كتاب ليس مطبوعاً على ورق بل عبارة عن صفحات إلكترونية تتضمن نصوص مكتوبة ونصوص فائقة وصور ثابتة وأخرى متحركة ويتم قراءته من خلال شاشة الحاسب أو أي أجهزة الكترونية متنقلة.</a:t>
            </a:r>
          </a:p>
          <a:p>
            <a:pPr lvl="0" algn="just" rtl="1">
              <a:spcBef>
                <a:spcPct val="20000"/>
              </a:spcBef>
              <a:defRPr/>
            </a:pPr>
            <a:endParaRPr lang="ar-SA" sz="2800" dirty="0" smtClean="0">
              <a:solidFill>
                <a:srgbClr val="000000"/>
              </a:solidFill>
            </a:endParaRPr>
          </a:p>
        </p:txBody>
      </p:sp>
      <p:pic>
        <p:nvPicPr>
          <p:cNvPr id="11" name="صورة 10" descr="Elearning_Publishing_jpg.jpg"/>
          <p:cNvPicPr>
            <a:picLocks noChangeAspect="1"/>
          </p:cNvPicPr>
          <p:nvPr/>
        </p:nvPicPr>
        <p:blipFill>
          <a:blip r:embed="rId4">
            <a:duotone>
              <a:schemeClr val="accent6">
                <a:shade val="45000"/>
                <a:satMod val="135000"/>
              </a:schemeClr>
              <a:prstClr val="white"/>
            </a:duotone>
          </a:blip>
          <a:stretch>
            <a:fillRect/>
          </a:stretch>
        </p:blipFill>
        <p:spPr>
          <a:xfrm>
            <a:off x="0" y="3500438"/>
            <a:ext cx="1647823" cy="1643074"/>
          </a:xfrm>
          <a:prstGeom prst="rect">
            <a:avLst/>
          </a:prstGeom>
          <a:ln>
            <a:noFill/>
          </a:ln>
          <a:effectLst>
            <a:softEdge rad="112500"/>
          </a:effectLst>
        </p:spPr>
      </p:pic>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2200549" y="897057"/>
            <a:ext cx="6697322" cy="646331"/>
          </a:xfrm>
          <a:prstGeom prst="rect">
            <a:avLst/>
          </a:prstGeom>
        </p:spPr>
        <p:txBody>
          <a:bodyPr wrap="square">
            <a:spAutoFit/>
          </a:bodyPr>
          <a:lstStyle/>
          <a:p>
            <a:pPr lvl="0" rtl="1"/>
            <a:r>
              <a:rPr lang="ar-SA" altLang="ar-SA" sz="3600" dirty="0" smtClean="0">
                <a:solidFill>
                  <a:schemeClr val="bg1">
                    <a:lumMod val="50000"/>
                  </a:schemeClr>
                </a:solidFill>
                <a:latin typeface="Times New Roman" pitchFamily="18" charset="0"/>
                <a:cs typeface="Times New Roman" pitchFamily="18" charset="0"/>
              </a:rPr>
              <a:t>سابعاً: الكتاب الإلكتروني </a:t>
            </a:r>
            <a:r>
              <a:rPr lang="en-US" altLang="ar-SA" sz="3600" dirty="0" smtClean="0">
                <a:solidFill>
                  <a:schemeClr val="bg1">
                    <a:lumMod val="50000"/>
                  </a:schemeClr>
                </a:solidFill>
                <a:latin typeface="Times New Roman" pitchFamily="18" charset="0"/>
                <a:cs typeface="Times New Roman" pitchFamily="18" charset="0"/>
              </a:rPr>
              <a:t>E-Book</a:t>
            </a:r>
          </a:p>
        </p:txBody>
      </p:sp>
      <p:pic>
        <p:nvPicPr>
          <p:cNvPr id="8" name="صورة 7" descr="BookPoppingOutOfTablet-reduc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0" y="1714488"/>
            <a:ext cx="1714480" cy="1428760"/>
          </a:xfrm>
          <a:prstGeom prst="rect">
            <a:avLst/>
          </a:prstGeom>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sz="2800" dirty="0" smtClean="0"/>
              <a:t>هي مصادر تعلم رقمية صغيرة قائمة بذاتها ومستقلة, تنشر عبر الإنترنت يمكن استخدامها في سياقات تعليمية متعددة لإثراء البيئة التعليمية, وتحقيق أهداف الموقف التعليمي, ويتم تخزينها في مستودعات الكترونية تسمى مستودعات الكائنات التعليمية.</a:t>
            </a:r>
            <a:endParaRPr lang="ar-SA" sz="2800" dirty="0" smtClean="0">
              <a:solidFill>
                <a:srgbClr val="000000"/>
              </a:solidFill>
            </a:endParaRPr>
          </a:p>
        </p:txBody>
      </p:sp>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1785918" y="897057"/>
            <a:ext cx="7111953" cy="646331"/>
          </a:xfrm>
          <a:prstGeom prst="rect">
            <a:avLst/>
          </a:prstGeom>
        </p:spPr>
        <p:txBody>
          <a:bodyPr wrap="square">
            <a:spAutoFit/>
          </a:bodyPr>
          <a:lstStyle/>
          <a:p>
            <a:pPr lvl="0" rtl="1"/>
            <a:r>
              <a:rPr lang="ar-SA" altLang="ar-SA" sz="3600" dirty="0" smtClean="0">
                <a:solidFill>
                  <a:schemeClr val="bg1">
                    <a:lumMod val="50000"/>
                  </a:schemeClr>
                </a:solidFill>
                <a:latin typeface="Times New Roman" pitchFamily="18" charset="0"/>
                <a:cs typeface="Times New Roman" pitchFamily="18" charset="0"/>
              </a:rPr>
              <a:t>ثامناً: الكائنات التعليمية </a:t>
            </a:r>
            <a:r>
              <a:rPr lang="en-US" altLang="ar-SA" sz="3600" dirty="0" smtClean="0">
                <a:solidFill>
                  <a:schemeClr val="bg1">
                    <a:lumMod val="50000"/>
                  </a:schemeClr>
                </a:solidFill>
                <a:latin typeface="Times New Roman" pitchFamily="18" charset="0"/>
                <a:cs typeface="Times New Roman" pitchFamily="18" charset="0"/>
              </a:rPr>
              <a:t>Learning Objects</a:t>
            </a:r>
          </a:p>
        </p:txBody>
      </p:sp>
      <p:pic>
        <p:nvPicPr>
          <p:cNvPr id="9" name="صورة 8" descr="LearningObjects.png"/>
          <p:cNvPicPr>
            <a:picLocks noChangeAspect="1"/>
          </p:cNvPicPr>
          <p:nvPr/>
        </p:nvPicPr>
        <p:blipFill>
          <a:blip r:embed="rId4" cstate="print"/>
          <a:srcRect l="49057" b="26658"/>
          <a:stretch>
            <a:fillRect/>
          </a:stretch>
        </p:blipFill>
        <p:spPr>
          <a:xfrm>
            <a:off x="82396" y="1357298"/>
            <a:ext cx="1632084" cy="1571636"/>
          </a:xfrm>
          <a:prstGeom prst="rect">
            <a:avLst/>
          </a:prstGeom>
          <a:ln>
            <a:noFill/>
          </a:ln>
          <a:effectLst>
            <a:outerShdw blurRad="292100" dist="139700" dir="2700000" algn="tl" rotWithShape="0">
              <a:srgbClr val="333333">
                <a:alpha val="65000"/>
              </a:srgbClr>
            </a:outerShdw>
          </a:effectLst>
        </p:spPr>
      </p:pic>
      <p:pic>
        <p:nvPicPr>
          <p:cNvPr id="10" name="صورة 9" descr="LearningObjects.png"/>
          <p:cNvPicPr>
            <a:picLocks noChangeAspect="1"/>
          </p:cNvPicPr>
          <p:nvPr/>
        </p:nvPicPr>
        <p:blipFill>
          <a:blip r:embed="rId5" cstate="print"/>
          <a:srcRect r="52830" b="26658"/>
          <a:stretch>
            <a:fillRect/>
          </a:stretch>
        </p:blipFill>
        <p:spPr>
          <a:xfrm>
            <a:off x="134601" y="3571876"/>
            <a:ext cx="1579879" cy="1643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8" name="Object 2"/>
          <p:cNvGraphicFramePr>
            <a:graphicFrameLocks/>
          </p:cNvGraphicFramePr>
          <p:nvPr/>
        </p:nvGraphicFramePr>
        <p:xfrm>
          <a:off x="1447800" y="304800"/>
          <a:ext cx="5638800" cy="4191000"/>
        </p:xfrm>
        <a:graphic>
          <a:graphicData uri="http://schemas.openxmlformats.org/presentationml/2006/ole">
            <mc:AlternateContent xmlns:mc="http://schemas.openxmlformats.org/markup-compatibility/2006">
              <mc:Choice xmlns:v="urn:schemas-microsoft-com:vml" Requires="v">
                <p:oleObj spid="_x0000_s1054" name="Clip" r:id="rId3" imgW="7833665" imgH="7839151" progId="MS_ClipArt_Gallery.2">
                  <p:embed/>
                </p:oleObj>
              </mc:Choice>
              <mc:Fallback>
                <p:oleObj name="Clip" r:id="rId3" imgW="7833665" imgH="7839151"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4800"/>
                        <a:ext cx="5638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4915" name="Rectangle 3"/>
          <p:cNvSpPr>
            <a:spLocks noChangeArrowheads="1"/>
          </p:cNvSpPr>
          <p:nvPr/>
        </p:nvSpPr>
        <p:spPr bwMode="auto">
          <a:xfrm>
            <a:off x="381000" y="4953000"/>
            <a:ext cx="8077200" cy="1219200"/>
          </a:xfrm>
          <a:prstGeom prst="rect">
            <a:avLst/>
          </a:prstGeom>
          <a:noFill/>
          <a:ln w="9525">
            <a:noFill/>
            <a:miter lim="800000"/>
            <a:headEnd/>
            <a:tailEnd/>
          </a:ln>
          <a:effectLst/>
        </p:spPr>
        <p:txBody>
          <a:bodyPr lIns="92075" tIns="46038" rIns="92075" bIns="46038"/>
          <a:lstStyle/>
          <a:p>
            <a:pPr marL="342900" indent="-342900" algn="r" rtl="1" eaLnBrk="1" hangingPunct="1">
              <a:lnSpc>
                <a:spcPct val="90000"/>
              </a:lnSpc>
              <a:spcBef>
                <a:spcPct val="20000"/>
              </a:spcBef>
              <a:buClr>
                <a:srgbClr val="CCFF33"/>
              </a:buClr>
              <a:buSzPct val="70000"/>
              <a:buFont typeface="Wingdings" pitchFamily="2" charset="2"/>
              <a:buNone/>
              <a:defRPr/>
            </a:pPr>
            <a:r>
              <a:rPr lang="en-US" sz="8000">
                <a:solidFill>
                  <a:schemeClr val="hlink"/>
                </a:solidFill>
                <a:effectLst>
                  <a:outerShdw blurRad="38100" dist="38100" dir="2700000" algn="tl">
                    <a:srgbClr val="FFFFFF"/>
                  </a:outerShdw>
                </a:effectLst>
                <a:latin typeface="Arial" charset="0"/>
              </a:rPr>
              <a:t>Thank you !!!</a:t>
            </a:r>
            <a:endParaRPr lang="en-US" sz="1800">
              <a:latin typeface="Arial" charset="0"/>
            </a:endParaRPr>
          </a:p>
        </p:txBody>
      </p:sp>
    </p:spTree>
    <p:extLst>
      <p:ext uri="{BB962C8B-B14F-4D97-AF65-F5344CB8AC3E}">
        <p14:creationId xmlns:p14="http://schemas.microsoft.com/office/powerpoint/2010/main" val="3356430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 name="Oval 224"/>
          <p:cNvSpPr>
            <a:spLocks noChangeArrowheads="1"/>
          </p:cNvSpPr>
          <p:nvPr/>
        </p:nvSpPr>
        <p:spPr bwMode="auto">
          <a:xfrm rot="1009471" flipH="1">
            <a:off x="7601427" y="4382310"/>
            <a:ext cx="710786" cy="637858"/>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71" name="Oval 222"/>
          <p:cNvSpPr>
            <a:spLocks noChangeArrowheads="1"/>
          </p:cNvSpPr>
          <p:nvPr/>
        </p:nvSpPr>
        <p:spPr bwMode="auto">
          <a:xfrm rot="1009471" flipH="1">
            <a:off x="7601427" y="5102390"/>
            <a:ext cx="710786" cy="63785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547664" y="276399"/>
            <a:ext cx="6934200" cy="715962"/>
          </a:xfrm>
        </p:spPr>
        <p:txBody>
          <a:bodyPr/>
          <a:lstStyle/>
          <a:p>
            <a:pPr algn="r"/>
            <a:r>
              <a:rPr lang="ar-SA" altLang="ar-SA" sz="4000" dirty="0" smtClean="0">
                <a:solidFill>
                  <a:srgbClr val="008000"/>
                </a:solidFill>
                <a:effectLst>
                  <a:outerShdw blurRad="38100" dist="38100" dir="2700000" algn="tl">
                    <a:srgbClr val="000000">
                      <a:alpha val="43137"/>
                    </a:srgbClr>
                  </a:outerShdw>
                </a:effectLst>
              </a:rPr>
              <a:t>خصائص مستحدثات تقنيات التعليم </a:t>
            </a:r>
            <a:endParaRPr lang="en-US" altLang="ar-SA" sz="4000" dirty="0">
              <a:solidFill>
                <a:srgbClr val="008000"/>
              </a:solidFill>
              <a:effectLst>
                <a:outerShdw blurRad="38100" dist="38100" dir="2700000" algn="tl">
                  <a:srgbClr val="000000">
                    <a:alpha val="43137"/>
                  </a:srgbClr>
                </a:outerShdw>
              </a:effectLst>
            </a:endParaRPr>
          </a:p>
        </p:txBody>
      </p:sp>
      <p:grpSp>
        <p:nvGrpSpPr>
          <p:cNvPr id="7" name="Group 204"/>
          <p:cNvGrpSpPr>
            <a:grpSpLocks/>
          </p:cNvGrpSpPr>
          <p:nvPr/>
        </p:nvGrpSpPr>
        <p:grpSpPr bwMode="auto">
          <a:xfrm>
            <a:off x="3131840" y="1478103"/>
            <a:ext cx="4360969" cy="460675"/>
            <a:chOff x="1497" y="227"/>
            <a:chExt cx="1767" cy="208"/>
          </a:xfrm>
        </p:grpSpPr>
        <p:sp>
          <p:nvSpPr>
            <p:cNvPr id="35" name="AutoShape 205"/>
            <p:cNvSpPr>
              <a:spLocks noChangeArrowheads="1"/>
            </p:cNvSpPr>
            <p:nvPr/>
          </p:nvSpPr>
          <p:spPr bwMode="auto">
            <a:xfrm>
              <a:off x="1497" y="227"/>
              <a:ext cx="1767" cy="208"/>
            </a:xfrm>
            <a:prstGeom prst="roundRect">
              <a:avLst>
                <a:gd name="adj" fmla="val 50000"/>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36" name="AutoShape 206"/>
            <p:cNvSpPr>
              <a:spLocks noChangeArrowheads="1"/>
            </p:cNvSpPr>
            <p:nvPr/>
          </p:nvSpPr>
          <p:spPr bwMode="auto">
            <a:xfrm>
              <a:off x="1533" y="235"/>
              <a:ext cx="1701" cy="134"/>
            </a:xfrm>
            <a:prstGeom prst="roundRect">
              <a:avLst>
                <a:gd name="adj" fmla="val 50000"/>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8" name="Group 207"/>
          <p:cNvGrpSpPr>
            <a:grpSpLocks/>
          </p:cNvGrpSpPr>
          <p:nvPr/>
        </p:nvGrpSpPr>
        <p:grpSpPr bwMode="auto">
          <a:xfrm>
            <a:off x="3131840" y="2239990"/>
            <a:ext cx="4360969" cy="460675"/>
            <a:chOff x="1497" y="571"/>
            <a:chExt cx="2052" cy="241"/>
          </a:xfrm>
        </p:grpSpPr>
        <p:sp>
          <p:nvSpPr>
            <p:cNvPr id="33" name="AutoShape 208"/>
            <p:cNvSpPr>
              <a:spLocks noChangeArrowheads="1"/>
            </p:cNvSpPr>
            <p:nvPr/>
          </p:nvSpPr>
          <p:spPr bwMode="auto">
            <a:xfrm>
              <a:off x="1497" y="571"/>
              <a:ext cx="2052" cy="241"/>
            </a:xfrm>
            <a:prstGeom prst="roundRect">
              <a:avLst>
                <a:gd name="adj" fmla="val 5000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34" name="AutoShape 209"/>
            <p:cNvSpPr>
              <a:spLocks noChangeArrowheads="1"/>
            </p:cNvSpPr>
            <p:nvPr/>
          </p:nvSpPr>
          <p:spPr bwMode="auto">
            <a:xfrm>
              <a:off x="1543" y="582"/>
              <a:ext cx="1975" cy="156"/>
            </a:xfrm>
            <a:prstGeom prst="roundRect">
              <a:avLst>
                <a:gd name="adj" fmla="val 50000"/>
              </a:avLst>
            </a:prstGeom>
            <a:gradFill rotWithShape="1">
              <a:gsLst>
                <a:gs pos="0">
                  <a:schemeClr val="accent1">
                    <a:gamma/>
                    <a:tint val="26667"/>
                    <a:invGamma/>
                  </a:schemeClr>
                </a:gs>
                <a:gs pos="100000">
                  <a:schemeClr val="accent1">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9" name="Group 210"/>
          <p:cNvGrpSpPr>
            <a:grpSpLocks/>
          </p:cNvGrpSpPr>
          <p:nvPr/>
        </p:nvGrpSpPr>
        <p:grpSpPr bwMode="auto">
          <a:xfrm>
            <a:off x="3131840" y="2995232"/>
            <a:ext cx="4360969" cy="460675"/>
            <a:chOff x="1497" y="907"/>
            <a:chExt cx="2052" cy="241"/>
          </a:xfrm>
        </p:grpSpPr>
        <p:sp>
          <p:nvSpPr>
            <p:cNvPr id="31" name="AutoShape 211"/>
            <p:cNvSpPr>
              <a:spLocks noChangeArrowheads="1"/>
            </p:cNvSpPr>
            <p:nvPr/>
          </p:nvSpPr>
          <p:spPr bwMode="auto">
            <a:xfrm>
              <a:off x="1497" y="907"/>
              <a:ext cx="2052" cy="241"/>
            </a:xfrm>
            <a:prstGeom prst="roundRect">
              <a:avLst>
                <a:gd name="adj" fmla="val 50000"/>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32" name="AutoShape 212"/>
            <p:cNvSpPr>
              <a:spLocks noChangeArrowheads="1"/>
            </p:cNvSpPr>
            <p:nvPr/>
          </p:nvSpPr>
          <p:spPr bwMode="auto">
            <a:xfrm>
              <a:off x="1543" y="918"/>
              <a:ext cx="1975" cy="156"/>
            </a:xfrm>
            <a:prstGeom prst="roundRect">
              <a:avLst>
                <a:gd name="adj" fmla="val 50000"/>
              </a:avLst>
            </a:prstGeom>
            <a:gradFill rotWithShape="1">
              <a:gsLst>
                <a:gs pos="0">
                  <a:schemeClr val="accent2">
                    <a:gamma/>
                    <a:tint val="26667"/>
                    <a:invGamma/>
                  </a:schemeClr>
                </a:gs>
                <a:gs pos="100000">
                  <a:schemeClr val="accent2">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0" name="Group 213"/>
          <p:cNvGrpSpPr>
            <a:grpSpLocks/>
          </p:cNvGrpSpPr>
          <p:nvPr/>
        </p:nvGrpSpPr>
        <p:grpSpPr bwMode="auto">
          <a:xfrm>
            <a:off x="3131840" y="3761547"/>
            <a:ext cx="4360969" cy="460675"/>
            <a:chOff x="1497" y="1243"/>
            <a:chExt cx="2052" cy="241"/>
          </a:xfrm>
        </p:grpSpPr>
        <p:sp>
          <p:nvSpPr>
            <p:cNvPr id="29" name="AutoShape 214"/>
            <p:cNvSpPr>
              <a:spLocks noChangeArrowheads="1"/>
            </p:cNvSpPr>
            <p:nvPr/>
          </p:nvSpPr>
          <p:spPr bwMode="auto">
            <a:xfrm>
              <a:off x="1497" y="1243"/>
              <a:ext cx="2052" cy="241"/>
            </a:xfrm>
            <a:prstGeom prst="roundRect">
              <a:avLst>
                <a:gd name="adj"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30" name="AutoShape 215"/>
            <p:cNvSpPr>
              <a:spLocks noChangeArrowheads="1"/>
            </p:cNvSpPr>
            <p:nvPr/>
          </p:nvSpPr>
          <p:spPr bwMode="auto">
            <a:xfrm>
              <a:off x="1543" y="1254"/>
              <a:ext cx="1975" cy="156"/>
            </a:xfrm>
            <a:prstGeom prst="roundRect">
              <a:avLst>
                <a:gd name="adj" fmla="val 50000"/>
              </a:avLst>
            </a:prstGeom>
            <a:gradFill rotWithShape="1">
              <a:gsLst>
                <a:gs pos="0">
                  <a:schemeClr val="hlink">
                    <a:gamma/>
                    <a:tint val="26667"/>
                    <a:invGamma/>
                  </a:schemeClr>
                </a:gs>
                <a:gs pos="100000">
                  <a:schemeClr val="hlink">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 name="Group 216"/>
          <p:cNvGrpSpPr>
            <a:grpSpLocks/>
          </p:cNvGrpSpPr>
          <p:nvPr/>
        </p:nvGrpSpPr>
        <p:grpSpPr bwMode="auto">
          <a:xfrm>
            <a:off x="7588199" y="3655238"/>
            <a:ext cx="710786" cy="637858"/>
            <a:chOff x="1392" y="1417"/>
            <a:chExt cx="288" cy="288"/>
          </a:xfrm>
        </p:grpSpPr>
        <p:sp>
          <p:nvSpPr>
            <p:cNvPr id="27" name="Oval 217"/>
            <p:cNvSpPr>
              <a:spLocks noChangeArrowheads="1"/>
            </p:cNvSpPr>
            <p:nvPr/>
          </p:nvSpPr>
          <p:spPr bwMode="auto">
            <a:xfrm rot="1009471" flipH="1">
              <a:off x="1392" y="1417"/>
              <a:ext cx="288" cy="288"/>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28" name="Oval 218"/>
            <p:cNvSpPr>
              <a:spLocks noChangeArrowheads="1"/>
            </p:cNvSpPr>
            <p:nvPr/>
          </p:nvSpPr>
          <p:spPr bwMode="auto">
            <a:xfrm rot="19713862" flipH="1">
              <a:off x="1413" y="1432"/>
              <a:ext cx="189" cy="154"/>
            </a:xfrm>
            <a:prstGeom prst="ellipse">
              <a:avLst/>
            </a:prstGeom>
            <a:gradFill rotWithShape="1">
              <a:gsLst>
                <a:gs pos="0">
                  <a:schemeClr val="hlink">
                    <a:gamma/>
                    <a:tint val="26667"/>
                    <a:invGamma/>
                  </a:schemeClr>
                </a:gs>
                <a:gs pos="100000">
                  <a:schemeClr val="hlink">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grpSp>
      <p:grpSp>
        <p:nvGrpSpPr>
          <p:cNvPr id="12" name="Group 219"/>
          <p:cNvGrpSpPr>
            <a:grpSpLocks/>
          </p:cNvGrpSpPr>
          <p:nvPr/>
        </p:nvGrpSpPr>
        <p:grpSpPr bwMode="auto">
          <a:xfrm>
            <a:off x="7588199" y="2899996"/>
            <a:ext cx="710786" cy="637858"/>
            <a:chOff x="1392" y="1076"/>
            <a:chExt cx="288" cy="288"/>
          </a:xfrm>
        </p:grpSpPr>
        <p:sp>
          <p:nvSpPr>
            <p:cNvPr id="25" name="Oval 220"/>
            <p:cNvSpPr>
              <a:spLocks noChangeArrowheads="1"/>
            </p:cNvSpPr>
            <p:nvPr/>
          </p:nvSpPr>
          <p:spPr bwMode="auto">
            <a:xfrm rot="1009471" flipH="1">
              <a:off x="1392" y="1076"/>
              <a:ext cx="288" cy="28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26" name="Oval 221"/>
            <p:cNvSpPr>
              <a:spLocks noChangeArrowheads="1"/>
            </p:cNvSpPr>
            <p:nvPr/>
          </p:nvSpPr>
          <p:spPr bwMode="auto">
            <a:xfrm rot="19713862" flipH="1">
              <a:off x="1413" y="1091"/>
              <a:ext cx="189" cy="154"/>
            </a:xfrm>
            <a:prstGeom prst="ellipse">
              <a:avLst/>
            </a:prstGeom>
            <a:gradFill rotWithShape="1">
              <a:gsLst>
                <a:gs pos="0">
                  <a:schemeClr val="accent2">
                    <a:gamma/>
                    <a:tint val="26667"/>
                    <a:invGamma/>
                  </a:schemeClr>
                </a:gs>
                <a:gs pos="100000">
                  <a:schemeClr val="accent2">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grpSp>
      <p:sp>
        <p:nvSpPr>
          <p:cNvPr id="13" name="Oval 222"/>
          <p:cNvSpPr>
            <a:spLocks noChangeArrowheads="1"/>
          </p:cNvSpPr>
          <p:nvPr/>
        </p:nvSpPr>
        <p:spPr bwMode="auto">
          <a:xfrm rot="1009471" flipH="1">
            <a:off x="7588199" y="2144754"/>
            <a:ext cx="710786" cy="63785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14" name="Oval 223"/>
          <p:cNvSpPr>
            <a:spLocks noChangeArrowheads="1"/>
          </p:cNvSpPr>
          <p:nvPr/>
        </p:nvSpPr>
        <p:spPr bwMode="auto">
          <a:xfrm rot="19713862" flipH="1">
            <a:off x="7640027" y="2177976"/>
            <a:ext cx="466453" cy="341077"/>
          </a:xfrm>
          <a:prstGeom prst="ellipse">
            <a:avLst/>
          </a:prstGeom>
          <a:gradFill rotWithShape="1">
            <a:gsLst>
              <a:gs pos="0">
                <a:schemeClr val="accent1">
                  <a:gamma/>
                  <a:tint val="26667"/>
                  <a:invGamma/>
                </a:schemeClr>
              </a:gs>
              <a:gs pos="100000">
                <a:schemeClr val="accent1">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15" name="Oval 224"/>
          <p:cNvSpPr>
            <a:spLocks noChangeArrowheads="1"/>
          </p:cNvSpPr>
          <p:nvPr/>
        </p:nvSpPr>
        <p:spPr bwMode="auto">
          <a:xfrm rot="1009471" flipH="1">
            <a:off x="7600539" y="1378438"/>
            <a:ext cx="710786" cy="637858"/>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16" name="Oval 225"/>
          <p:cNvSpPr>
            <a:spLocks noChangeArrowheads="1"/>
          </p:cNvSpPr>
          <p:nvPr/>
        </p:nvSpPr>
        <p:spPr bwMode="auto">
          <a:xfrm rot="19713862" flipH="1">
            <a:off x="7652367" y="1411660"/>
            <a:ext cx="466453" cy="341077"/>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17" name="Text Box 226"/>
          <p:cNvSpPr txBox="1">
            <a:spLocks noChangeArrowheads="1"/>
          </p:cNvSpPr>
          <p:nvPr/>
        </p:nvSpPr>
        <p:spPr bwMode="auto">
          <a:xfrm rot="1146583">
            <a:off x="7779925" y="1518352"/>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1</a:t>
            </a:r>
            <a:endParaRPr lang="en-US" altLang="ar-SA" sz="2000" dirty="0"/>
          </a:p>
        </p:txBody>
      </p:sp>
      <p:sp>
        <p:nvSpPr>
          <p:cNvPr id="18" name="Text Box 227"/>
          <p:cNvSpPr txBox="1">
            <a:spLocks noChangeArrowheads="1"/>
          </p:cNvSpPr>
          <p:nvPr/>
        </p:nvSpPr>
        <p:spPr bwMode="auto">
          <a:xfrm rot="1146583">
            <a:off x="7779925" y="2262520"/>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2</a:t>
            </a:r>
            <a:endParaRPr lang="en-US" altLang="ar-SA" sz="2000" b="1" dirty="0">
              <a:solidFill>
                <a:schemeClr val="bg1"/>
              </a:solidFill>
            </a:endParaRPr>
          </a:p>
        </p:txBody>
      </p:sp>
      <p:sp>
        <p:nvSpPr>
          <p:cNvPr id="19" name="Text Box 228"/>
          <p:cNvSpPr txBox="1">
            <a:spLocks noChangeArrowheads="1"/>
          </p:cNvSpPr>
          <p:nvPr/>
        </p:nvSpPr>
        <p:spPr bwMode="auto">
          <a:xfrm rot="1146583">
            <a:off x="7779925" y="3006688"/>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3</a:t>
            </a:r>
            <a:endParaRPr lang="en-US" altLang="ar-SA" sz="2000" dirty="0"/>
          </a:p>
        </p:txBody>
      </p:sp>
      <p:sp>
        <p:nvSpPr>
          <p:cNvPr id="20" name="Text Box 229"/>
          <p:cNvSpPr txBox="1">
            <a:spLocks noChangeArrowheads="1"/>
          </p:cNvSpPr>
          <p:nvPr/>
        </p:nvSpPr>
        <p:spPr bwMode="auto">
          <a:xfrm rot="1146583">
            <a:off x="7779925" y="3750856"/>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4</a:t>
            </a:r>
            <a:endParaRPr lang="en-US" altLang="ar-SA" sz="2000" dirty="0"/>
          </a:p>
        </p:txBody>
      </p:sp>
      <p:sp>
        <p:nvSpPr>
          <p:cNvPr id="21" name="Text Box 230"/>
          <p:cNvSpPr txBox="1">
            <a:spLocks noChangeArrowheads="1"/>
          </p:cNvSpPr>
          <p:nvPr/>
        </p:nvSpPr>
        <p:spPr bwMode="auto">
          <a:xfrm>
            <a:off x="3353960" y="3741614"/>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ko-KR" sz="2800" b="1" dirty="0" smtClean="0">
                <a:solidFill>
                  <a:schemeClr val="bg1"/>
                </a:solidFill>
                <a:effectLst>
                  <a:outerShdw blurRad="38100" dist="38100" dir="2700000" algn="tl">
                    <a:srgbClr val="000000">
                      <a:alpha val="43137"/>
                    </a:srgbClr>
                  </a:outerShdw>
                </a:effectLst>
                <a:ea typeface="굴림" pitchFamily="34" charset="-127"/>
              </a:rPr>
              <a:t>التكاملية</a:t>
            </a:r>
            <a:endParaRPr lang="en-US" altLang="ar-SA" sz="2800" b="1" dirty="0">
              <a:effectLst>
                <a:outerShdw blurRad="38100" dist="38100" dir="2700000" algn="tl">
                  <a:srgbClr val="000000">
                    <a:alpha val="43137"/>
                  </a:srgbClr>
                </a:outerShdw>
              </a:effectLst>
            </a:endParaRPr>
          </a:p>
        </p:txBody>
      </p:sp>
      <p:sp>
        <p:nvSpPr>
          <p:cNvPr id="22" name="Text Box 231"/>
          <p:cNvSpPr txBox="1">
            <a:spLocks noChangeArrowheads="1"/>
          </p:cNvSpPr>
          <p:nvPr/>
        </p:nvSpPr>
        <p:spPr bwMode="auto">
          <a:xfrm>
            <a:off x="3353960" y="2970869"/>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ar-SA" sz="2800" b="1" dirty="0" smtClean="0">
                <a:solidFill>
                  <a:schemeClr val="bg1"/>
                </a:solidFill>
                <a:effectLst>
                  <a:outerShdw blurRad="38100" dist="38100" dir="2700000" algn="tl">
                    <a:srgbClr val="000000">
                      <a:alpha val="43137"/>
                    </a:srgbClr>
                  </a:outerShdw>
                </a:effectLst>
                <a:ea typeface="굴림" pitchFamily="34" charset="-127"/>
              </a:rPr>
              <a:t>الاتاحة</a:t>
            </a:r>
            <a:endParaRPr lang="en-US" altLang="ar-SA" sz="2800" b="1" dirty="0">
              <a:effectLst>
                <a:outerShdw blurRad="38100" dist="38100" dir="2700000" algn="tl">
                  <a:srgbClr val="000000">
                    <a:alpha val="43137"/>
                  </a:srgbClr>
                </a:outerShdw>
              </a:effectLst>
            </a:endParaRPr>
          </a:p>
        </p:txBody>
      </p:sp>
      <p:sp>
        <p:nvSpPr>
          <p:cNvPr id="23" name="Text Box 232"/>
          <p:cNvSpPr txBox="1">
            <a:spLocks noChangeArrowheads="1"/>
          </p:cNvSpPr>
          <p:nvPr/>
        </p:nvSpPr>
        <p:spPr bwMode="auto">
          <a:xfrm>
            <a:off x="3353960" y="2213412"/>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ko-KR" sz="2800" b="1" dirty="0" smtClean="0">
                <a:solidFill>
                  <a:schemeClr val="bg1"/>
                </a:solidFill>
                <a:effectLst>
                  <a:outerShdw blurRad="38100" dist="38100" dir="2700000" algn="tl">
                    <a:srgbClr val="000000">
                      <a:alpha val="43137"/>
                    </a:srgbClr>
                  </a:outerShdw>
                </a:effectLst>
                <a:ea typeface="굴림" pitchFamily="34" charset="-127"/>
              </a:rPr>
              <a:t>الفردية</a:t>
            </a:r>
            <a:endParaRPr lang="en-US" altLang="ar-SA" sz="2800" b="1" dirty="0">
              <a:effectLst>
                <a:outerShdw blurRad="38100" dist="38100" dir="2700000" algn="tl">
                  <a:srgbClr val="000000">
                    <a:alpha val="43137"/>
                  </a:srgbClr>
                </a:outerShdw>
              </a:effectLst>
            </a:endParaRPr>
          </a:p>
        </p:txBody>
      </p:sp>
      <p:sp>
        <p:nvSpPr>
          <p:cNvPr id="24" name="Text Box 233"/>
          <p:cNvSpPr txBox="1">
            <a:spLocks noChangeArrowheads="1"/>
          </p:cNvSpPr>
          <p:nvPr/>
        </p:nvSpPr>
        <p:spPr bwMode="auto">
          <a:xfrm>
            <a:off x="3353960" y="1449311"/>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ar-SA" sz="2800" b="1" dirty="0" smtClean="0">
                <a:solidFill>
                  <a:schemeClr val="bg1"/>
                </a:solidFill>
                <a:effectLst>
                  <a:outerShdw blurRad="38100" dist="38100" dir="2700000" algn="tl">
                    <a:srgbClr val="000000">
                      <a:alpha val="43137"/>
                    </a:srgbClr>
                  </a:outerShdw>
                </a:effectLst>
                <a:ea typeface="굴림" pitchFamily="34" charset="-127"/>
              </a:rPr>
              <a:t>التفاعلية والتشاركية</a:t>
            </a:r>
            <a:endParaRPr lang="en-US" altLang="ar-SA" sz="2800" b="1" dirty="0">
              <a:effectLst>
                <a:outerShdw blurRad="38100" dist="38100" dir="2700000" algn="tl">
                  <a:srgbClr val="000000">
                    <a:alpha val="43137"/>
                  </a:srgbClr>
                </a:outerShdw>
              </a:effectLst>
            </a:endParaRPr>
          </a:p>
        </p:txBody>
      </p:sp>
      <p:grpSp>
        <p:nvGrpSpPr>
          <p:cNvPr id="37" name="Group 204"/>
          <p:cNvGrpSpPr>
            <a:grpSpLocks/>
          </p:cNvGrpSpPr>
          <p:nvPr/>
        </p:nvGrpSpPr>
        <p:grpSpPr bwMode="auto">
          <a:xfrm>
            <a:off x="3131840" y="4411303"/>
            <a:ext cx="4360969" cy="460675"/>
            <a:chOff x="1497" y="227"/>
            <a:chExt cx="1767" cy="208"/>
          </a:xfrm>
        </p:grpSpPr>
        <p:sp>
          <p:nvSpPr>
            <p:cNvPr id="38" name="AutoShape 205"/>
            <p:cNvSpPr>
              <a:spLocks noChangeArrowheads="1"/>
            </p:cNvSpPr>
            <p:nvPr/>
          </p:nvSpPr>
          <p:spPr bwMode="auto">
            <a:xfrm>
              <a:off x="1497" y="227"/>
              <a:ext cx="1767" cy="208"/>
            </a:xfrm>
            <a:prstGeom prst="roundRect">
              <a:avLst>
                <a:gd name="adj" fmla="val 50000"/>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39" name="AutoShape 206"/>
            <p:cNvSpPr>
              <a:spLocks noChangeArrowheads="1"/>
            </p:cNvSpPr>
            <p:nvPr/>
          </p:nvSpPr>
          <p:spPr bwMode="auto">
            <a:xfrm>
              <a:off x="1533" y="235"/>
              <a:ext cx="1701" cy="134"/>
            </a:xfrm>
            <a:prstGeom prst="roundRect">
              <a:avLst>
                <a:gd name="adj" fmla="val 50000"/>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40" name="Group 207"/>
          <p:cNvGrpSpPr>
            <a:grpSpLocks/>
          </p:cNvGrpSpPr>
          <p:nvPr/>
        </p:nvGrpSpPr>
        <p:grpSpPr bwMode="auto">
          <a:xfrm>
            <a:off x="3131840" y="5173190"/>
            <a:ext cx="4360969" cy="460675"/>
            <a:chOff x="1497" y="571"/>
            <a:chExt cx="2052" cy="241"/>
          </a:xfrm>
        </p:grpSpPr>
        <p:sp>
          <p:nvSpPr>
            <p:cNvPr id="41" name="AutoShape 208"/>
            <p:cNvSpPr>
              <a:spLocks noChangeArrowheads="1"/>
            </p:cNvSpPr>
            <p:nvPr/>
          </p:nvSpPr>
          <p:spPr bwMode="auto">
            <a:xfrm>
              <a:off x="1497" y="571"/>
              <a:ext cx="2052" cy="241"/>
            </a:xfrm>
            <a:prstGeom prst="roundRect">
              <a:avLst>
                <a:gd name="adj" fmla="val 5000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42" name="AutoShape 209"/>
            <p:cNvSpPr>
              <a:spLocks noChangeArrowheads="1"/>
            </p:cNvSpPr>
            <p:nvPr/>
          </p:nvSpPr>
          <p:spPr bwMode="auto">
            <a:xfrm>
              <a:off x="1543" y="582"/>
              <a:ext cx="1975" cy="156"/>
            </a:xfrm>
            <a:prstGeom prst="roundRect">
              <a:avLst>
                <a:gd name="adj" fmla="val 50000"/>
              </a:avLst>
            </a:prstGeom>
            <a:gradFill rotWithShape="1">
              <a:gsLst>
                <a:gs pos="0">
                  <a:schemeClr val="accent1">
                    <a:gamma/>
                    <a:tint val="26667"/>
                    <a:invGamma/>
                  </a:schemeClr>
                </a:gs>
                <a:gs pos="100000">
                  <a:schemeClr val="accent1">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43" name="Group 210"/>
          <p:cNvGrpSpPr>
            <a:grpSpLocks/>
          </p:cNvGrpSpPr>
          <p:nvPr/>
        </p:nvGrpSpPr>
        <p:grpSpPr bwMode="auto">
          <a:xfrm>
            <a:off x="3131840" y="5928432"/>
            <a:ext cx="4360969" cy="460675"/>
            <a:chOff x="1497" y="907"/>
            <a:chExt cx="2052" cy="241"/>
          </a:xfrm>
        </p:grpSpPr>
        <p:sp>
          <p:nvSpPr>
            <p:cNvPr id="44" name="AutoShape 211"/>
            <p:cNvSpPr>
              <a:spLocks noChangeArrowheads="1"/>
            </p:cNvSpPr>
            <p:nvPr/>
          </p:nvSpPr>
          <p:spPr bwMode="auto">
            <a:xfrm>
              <a:off x="1497" y="907"/>
              <a:ext cx="2052" cy="241"/>
            </a:xfrm>
            <a:prstGeom prst="roundRect">
              <a:avLst>
                <a:gd name="adj" fmla="val 50000"/>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45" name="AutoShape 212"/>
            <p:cNvSpPr>
              <a:spLocks noChangeArrowheads="1"/>
            </p:cNvSpPr>
            <p:nvPr/>
          </p:nvSpPr>
          <p:spPr bwMode="auto">
            <a:xfrm>
              <a:off x="1543" y="918"/>
              <a:ext cx="1975" cy="156"/>
            </a:xfrm>
            <a:prstGeom prst="roundRect">
              <a:avLst>
                <a:gd name="adj" fmla="val 50000"/>
              </a:avLst>
            </a:prstGeom>
            <a:gradFill rotWithShape="1">
              <a:gsLst>
                <a:gs pos="0">
                  <a:schemeClr val="accent2">
                    <a:gamma/>
                    <a:tint val="26667"/>
                    <a:invGamma/>
                  </a:schemeClr>
                </a:gs>
                <a:gs pos="100000">
                  <a:schemeClr val="accent2">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46" name="Text Box 231"/>
          <p:cNvSpPr txBox="1">
            <a:spLocks noChangeArrowheads="1"/>
          </p:cNvSpPr>
          <p:nvPr/>
        </p:nvSpPr>
        <p:spPr bwMode="auto">
          <a:xfrm>
            <a:off x="3353960" y="5904069"/>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ko-KR" sz="2800" b="1" dirty="0" smtClean="0">
                <a:solidFill>
                  <a:schemeClr val="bg1"/>
                </a:solidFill>
                <a:effectLst>
                  <a:outerShdw blurRad="38100" dist="38100" dir="2700000" algn="tl">
                    <a:srgbClr val="000000">
                      <a:alpha val="43137"/>
                    </a:srgbClr>
                  </a:outerShdw>
                </a:effectLst>
                <a:ea typeface="굴림" pitchFamily="34" charset="-127"/>
              </a:rPr>
              <a:t>الجودة الشاملة</a:t>
            </a:r>
            <a:endParaRPr lang="en-US" altLang="ar-SA" sz="2800" b="1" dirty="0">
              <a:effectLst>
                <a:outerShdw blurRad="38100" dist="38100" dir="2700000" algn="tl">
                  <a:srgbClr val="000000">
                    <a:alpha val="43137"/>
                  </a:srgbClr>
                </a:outerShdw>
              </a:effectLst>
            </a:endParaRPr>
          </a:p>
        </p:txBody>
      </p:sp>
      <p:sp>
        <p:nvSpPr>
          <p:cNvPr id="47" name="Text Box 232"/>
          <p:cNvSpPr txBox="1">
            <a:spLocks noChangeArrowheads="1"/>
          </p:cNvSpPr>
          <p:nvPr/>
        </p:nvSpPr>
        <p:spPr bwMode="auto">
          <a:xfrm>
            <a:off x="3353960" y="5146612"/>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ko-KR" sz="2800" b="1" dirty="0" smtClean="0">
                <a:solidFill>
                  <a:schemeClr val="bg1"/>
                </a:solidFill>
                <a:effectLst>
                  <a:outerShdw blurRad="38100" dist="38100" dir="2700000" algn="tl">
                    <a:srgbClr val="000000">
                      <a:alpha val="43137"/>
                    </a:srgbClr>
                  </a:outerShdw>
                </a:effectLst>
                <a:ea typeface="굴림" pitchFamily="34" charset="-127"/>
              </a:rPr>
              <a:t>الكونية</a:t>
            </a:r>
            <a:endParaRPr lang="en-US" altLang="ar-SA" sz="2800" b="1" dirty="0">
              <a:effectLst>
                <a:outerShdw blurRad="38100" dist="38100" dir="2700000" algn="tl">
                  <a:srgbClr val="000000">
                    <a:alpha val="43137"/>
                  </a:srgbClr>
                </a:outerShdw>
              </a:effectLst>
            </a:endParaRPr>
          </a:p>
        </p:txBody>
      </p:sp>
      <p:sp>
        <p:nvSpPr>
          <p:cNvPr id="48" name="Text Box 233"/>
          <p:cNvSpPr txBox="1">
            <a:spLocks noChangeArrowheads="1"/>
          </p:cNvSpPr>
          <p:nvPr/>
        </p:nvSpPr>
        <p:spPr bwMode="auto">
          <a:xfrm>
            <a:off x="3353960" y="4382511"/>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ko-KR" sz="2800" b="1" dirty="0" smtClean="0">
                <a:solidFill>
                  <a:schemeClr val="bg1"/>
                </a:solidFill>
                <a:effectLst>
                  <a:outerShdw blurRad="38100" dist="38100" dir="2700000" algn="tl">
                    <a:srgbClr val="000000">
                      <a:alpha val="43137"/>
                    </a:srgbClr>
                  </a:outerShdw>
                </a:effectLst>
                <a:ea typeface="굴림" pitchFamily="34" charset="-127"/>
              </a:rPr>
              <a:t>التنوع (التعددية)</a:t>
            </a:r>
            <a:endParaRPr lang="en-US" altLang="ar-SA" sz="2800" b="1" dirty="0">
              <a:effectLst>
                <a:outerShdw blurRad="38100" dist="38100" dir="2700000" algn="tl">
                  <a:srgbClr val="000000">
                    <a:alpha val="43137"/>
                  </a:srgbClr>
                </a:outerShdw>
              </a:effectLst>
            </a:endParaRPr>
          </a:p>
        </p:txBody>
      </p:sp>
      <p:grpSp>
        <p:nvGrpSpPr>
          <p:cNvPr id="60" name="Group 219"/>
          <p:cNvGrpSpPr>
            <a:grpSpLocks/>
          </p:cNvGrpSpPr>
          <p:nvPr/>
        </p:nvGrpSpPr>
        <p:grpSpPr bwMode="auto">
          <a:xfrm>
            <a:off x="7599220" y="5877272"/>
            <a:ext cx="710786" cy="637858"/>
            <a:chOff x="1392" y="1076"/>
            <a:chExt cx="288" cy="288"/>
          </a:xfrm>
        </p:grpSpPr>
        <p:sp>
          <p:nvSpPr>
            <p:cNvPr id="61" name="Oval 220"/>
            <p:cNvSpPr>
              <a:spLocks noChangeArrowheads="1"/>
            </p:cNvSpPr>
            <p:nvPr/>
          </p:nvSpPr>
          <p:spPr bwMode="auto">
            <a:xfrm rot="1009471" flipH="1">
              <a:off x="1392" y="1076"/>
              <a:ext cx="288" cy="28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62" name="Oval 221"/>
            <p:cNvSpPr>
              <a:spLocks noChangeArrowheads="1"/>
            </p:cNvSpPr>
            <p:nvPr/>
          </p:nvSpPr>
          <p:spPr bwMode="auto">
            <a:xfrm rot="19713862" flipH="1">
              <a:off x="1413" y="1091"/>
              <a:ext cx="189" cy="154"/>
            </a:xfrm>
            <a:prstGeom prst="ellipse">
              <a:avLst/>
            </a:prstGeom>
            <a:gradFill rotWithShape="1">
              <a:gsLst>
                <a:gs pos="0">
                  <a:schemeClr val="accent2">
                    <a:gamma/>
                    <a:tint val="26667"/>
                    <a:invGamma/>
                  </a:schemeClr>
                </a:gs>
                <a:gs pos="100000">
                  <a:schemeClr val="accent2">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grpSp>
      <p:sp>
        <p:nvSpPr>
          <p:cNvPr id="63" name="Oval 223"/>
          <p:cNvSpPr>
            <a:spLocks noChangeArrowheads="1"/>
          </p:cNvSpPr>
          <p:nvPr/>
        </p:nvSpPr>
        <p:spPr bwMode="auto">
          <a:xfrm rot="19713862" flipH="1">
            <a:off x="7651048" y="5174146"/>
            <a:ext cx="466453" cy="341077"/>
          </a:xfrm>
          <a:prstGeom prst="ellipse">
            <a:avLst/>
          </a:prstGeom>
          <a:gradFill rotWithShape="1">
            <a:gsLst>
              <a:gs pos="0">
                <a:schemeClr val="accent1">
                  <a:gamma/>
                  <a:tint val="26667"/>
                  <a:invGamma/>
                </a:schemeClr>
              </a:gs>
              <a:gs pos="100000">
                <a:schemeClr val="accent1">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64" name="Oval 225"/>
          <p:cNvSpPr>
            <a:spLocks noChangeArrowheads="1"/>
          </p:cNvSpPr>
          <p:nvPr/>
        </p:nvSpPr>
        <p:spPr bwMode="auto">
          <a:xfrm rot="19713862" flipH="1">
            <a:off x="7663388" y="4407830"/>
            <a:ext cx="466453" cy="341077"/>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65" name="Text Box 226"/>
          <p:cNvSpPr txBox="1">
            <a:spLocks noChangeArrowheads="1"/>
          </p:cNvSpPr>
          <p:nvPr/>
        </p:nvSpPr>
        <p:spPr bwMode="auto">
          <a:xfrm rot="1146583">
            <a:off x="7790946" y="4514522"/>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5</a:t>
            </a:r>
            <a:endParaRPr lang="en-US" altLang="ar-SA" sz="2000" dirty="0"/>
          </a:p>
        </p:txBody>
      </p:sp>
      <p:sp>
        <p:nvSpPr>
          <p:cNvPr id="66" name="Text Box 227"/>
          <p:cNvSpPr txBox="1">
            <a:spLocks noChangeArrowheads="1"/>
          </p:cNvSpPr>
          <p:nvPr/>
        </p:nvSpPr>
        <p:spPr bwMode="auto">
          <a:xfrm rot="1146583">
            <a:off x="7790946" y="5258690"/>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6</a:t>
            </a:r>
            <a:endParaRPr lang="en-US" altLang="ar-SA" sz="2000" b="1" dirty="0">
              <a:solidFill>
                <a:schemeClr val="bg1"/>
              </a:solidFill>
            </a:endParaRPr>
          </a:p>
        </p:txBody>
      </p:sp>
      <p:sp>
        <p:nvSpPr>
          <p:cNvPr id="67" name="Text Box 228"/>
          <p:cNvSpPr txBox="1">
            <a:spLocks noChangeArrowheads="1"/>
          </p:cNvSpPr>
          <p:nvPr/>
        </p:nvSpPr>
        <p:spPr bwMode="auto">
          <a:xfrm rot="1146583">
            <a:off x="7790946" y="6002858"/>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7</a:t>
            </a:r>
            <a:endParaRPr lang="en-US" altLang="ar-SA" sz="2000" dirty="0"/>
          </a:p>
        </p:txBody>
      </p:sp>
    </p:spTree>
    <p:extLst>
      <p:ext uri="{BB962C8B-B14F-4D97-AF65-F5344CB8AC3E}">
        <p14:creationId xmlns:p14="http://schemas.microsoft.com/office/powerpoint/2010/main" val="2787024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952500" y="1295400"/>
            <a:ext cx="7315200" cy="693440"/>
          </a:xfrm>
        </p:spPr>
        <p:txBody>
          <a:bodyPr/>
          <a:lstStyle/>
          <a:p>
            <a:pPr marL="0" indent="0" algn="r" rtl="0">
              <a:buNone/>
            </a:pPr>
            <a:r>
              <a:rPr lang="en-US" b="1" dirty="0" smtClean="0">
                <a:solidFill>
                  <a:schemeClr val="tx2">
                    <a:lumMod val="50000"/>
                  </a:schemeClr>
                </a:solidFill>
              </a:rPr>
              <a:t>: </a:t>
            </a:r>
            <a:r>
              <a:rPr lang="en-US" b="1" dirty="0">
                <a:solidFill>
                  <a:schemeClr val="tx2">
                    <a:lumMod val="50000"/>
                  </a:schemeClr>
                </a:solidFill>
              </a:rPr>
              <a:t>( Interactivity)</a:t>
            </a:r>
            <a:r>
              <a:rPr lang="en-US" b="1" dirty="0" smtClean="0">
                <a:solidFill>
                  <a:schemeClr val="tx2">
                    <a:lumMod val="50000"/>
                  </a:schemeClr>
                </a:solidFill>
              </a:rPr>
              <a:t> </a:t>
            </a:r>
            <a:r>
              <a:rPr lang="ar-SA" b="1" dirty="0" smtClean="0">
                <a:solidFill>
                  <a:schemeClr val="tx2">
                    <a:lumMod val="50000"/>
                  </a:schemeClr>
                </a:solidFill>
              </a:rPr>
              <a:t> التفاعلية</a:t>
            </a:r>
            <a:endParaRPr lang="ar-SA" b="1" dirty="0">
              <a:solidFill>
                <a:schemeClr val="tx2">
                  <a:lumMod val="50000"/>
                </a:schemeClr>
              </a:solidFill>
            </a:endParaRPr>
          </a:p>
        </p:txBody>
      </p:sp>
      <p:sp>
        <p:nvSpPr>
          <p:cNvPr id="4" name="مربع نص 3"/>
          <p:cNvSpPr txBox="1"/>
          <p:nvPr/>
        </p:nvSpPr>
        <p:spPr>
          <a:xfrm>
            <a:off x="899592" y="2204864"/>
            <a:ext cx="7416824" cy="2308324"/>
          </a:xfrm>
          <a:prstGeom prst="rect">
            <a:avLst/>
          </a:prstGeom>
          <a:solidFill>
            <a:schemeClr val="bg1"/>
          </a:solidFill>
        </p:spPr>
        <p:txBody>
          <a:bodyPr wrap="square" rtlCol="1">
            <a:spAutoFit/>
          </a:bodyPr>
          <a:lstStyle/>
          <a:p>
            <a:pPr algn="r"/>
            <a:r>
              <a:rPr lang="ar-SA" b="1" dirty="0">
                <a:solidFill>
                  <a:schemeClr val="tx2">
                    <a:lumMod val="50000"/>
                  </a:schemeClr>
                </a:solidFill>
              </a:rPr>
              <a:t>التفاعلية تصف نمط الاتصال </a:t>
            </a:r>
            <a:r>
              <a:rPr lang="ar-SA" b="1" dirty="0" err="1">
                <a:solidFill>
                  <a:schemeClr val="tx2">
                    <a:lumMod val="50000"/>
                  </a:schemeClr>
                </a:solidFill>
              </a:rPr>
              <a:t>فى</a:t>
            </a:r>
            <a:r>
              <a:rPr lang="ar-SA" b="1" dirty="0">
                <a:solidFill>
                  <a:schemeClr val="tx2">
                    <a:lumMod val="50000"/>
                  </a:schemeClr>
                </a:solidFill>
              </a:rPr>
              <a:t> موقف التعلم, وتوفر بيئة المستحدثات </a:t>
            </a:r>
            <a:r>
              <a:rPr lang="ar-SA" dirty="0">
                <a:solidFill>
                  <a:schemeClr val="tx2">
                    <a:lumMod val="50000"/>
                  </a:schemeClr>
                </a:solidFill>
              </a:rPr>
              <a:t></a:t>
            </a:r>
          </a:p>
          <a:p>
            <a:pPr algn="r"/>
            <a:r>
              <a:rPr lang="ar-SA" b="1" dirty="0">
                <a:solidFill>
                  <a:schemeClr val="tx2">
                    <a:lumMod val="50000"/>
                  </a:schemeClr>
                </a:solidFill>
              </a:rPr>
              <a:t>التكنولوجية بيئة اتصال ثنائية على الأقل, وهى </a:t>
            </a:r>
            <a:r>
              <a:rPr lang="ar-SA" b="1" dirty="0" err="1">
                <a:solidFill>
                  <a:schemeClr val="tx2">
                    <a:lumMod val="50000"/>
                  </a:schemeClr>
                </a:solidFill>
              </a:rPr>
              <a:t>فى</a:t>
            </a:r>
            <a:r>
              <a:rPr lang="ar-SA" b="1" dirty="0">
                <a:solidFill>
                  <a:schemeClr val="tx2">
                    <a:lumMod val="50000"/>
                  </a:schemeClr>
                </a:solidFill>
              </a:rPr>
              <a:t> ذلك تسمح للمتعلم</a:t>
            </a:r>
          </a:p>
          <a:p>
            <a:pPr algn="r"/>
            <a:r>
              <a:rPr lang="ar-SA" b="1" dirty="0">
                <a:solidFill>
                  <a:schemeClr val="tx2">
                    <a:lumMod val="50000"/>
                  </a:schemeClr>
                </a:solidFill>
              </a:rPr>
              <a:t>بدرجة من الحرية فيستطيع أن يتحكم </a:t>
            </a:r>
            <a:r>
              <a:rPr lang="ar-SA" b="1" dirty="0" err="1">
                <a:solidFill>
                  <a:schemeClr val="tx2">
                    <a:lumMod val="50000"/>
                  </a:schemeClr>
                </a:solidFill>
              </a:rPr>
              <a:t>فى</a:t>
            </a:r>
            <a:r>
              <a:rPr lang="ar-SA" b="1" dirty="0">
                <a:solidFill>
                  <a:schemeClr val="tx2">
                    <a:lumMod val="50000"/>
                  </a:schemeClr>
                </a:solidFill>
              </a:rPr>
              <a:t> معدل عرض محتوى المادة</a:t>
            </a:r>
          </a:p>
          <a:p>
            <a:pPr algn="r"/>
            <a:r>
              <a:rPr lang="ar-SA" b="1" dirty="0">
                <a:solidFill>
                  <a:schemeClr val="tx2">
                    <a:lumMod val="50000"/>
                  </a:schemeClr>
                </a:solidFill>
              </a:rPr>
              <a:t>المنقولة, ليختار المعدل الذى يناسبه . كما يستطيع المتعلم أن يتحاور مع</a:t>
            </a:r>
          </a:p>
          <a:p>
            <a:pPr algn="r"/>
            <a:r>
              <a:rPr lang="ar-SA" b="1" dirty="0">
                <a:solidFill>
                  <a:schemeClr val="tx2">
                    <a:lumMod val="50000"/>
                  </a:schemeClr>
                </a:solidFill>
              </a:rPr>
              <a:t>الجهاز الذى يقدم له المحتوى وأن يتجول داخل المادة المعروضة, ويتم</a:t>
            </a:r>
          </a:p>
          <a:p>
            <a:pPr algn="r"/>
            <a:r>
              <a:rPr lang="ar-SA" b="1" dirty="0">
                <a:solidFill>
                  <a:schemeClr val="tx2">
                    <a:lumMod val="50000"/>
                  </a:schemeClr>
                </a:solidFill>
              </a:rPr>
              <a:t>ذلك من خلال العديد من الأنشطة</a:t>
            </a:r>
            <a:r>
              <a:rPr lang="ar-SA" b="1" dirty="0">
                <a:solidFill>
                  <a:schemeClr val="bg1"/>
                </a:solidFill>
              </a:rPr>
              <a:t>.</a:t>
            </a:r>
            <a:endParaRPr lang="ar-SA" dirty="0">
              <a:solidFill>
                <a:schemeClr val="bg1"/>
              </a:solidFill>
            </a:endParaRPr>
          </a:p>
        </p:txBody>
      </p:sp>
    </p:spTree>
    <p:extLst>
      <p:ext uri="{BB962C8B-B14F-4D97-AF65-F5344CB8AC3E}">
        <p14:creationId xmlns:p14="http://schemas.microsoft.com/office/powerpoint/2010/main" val="4041619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2">
                    <a:lumMod val="50000"/>
                  </a:schemeClr>
                </a:solidFill>
              </a:rPr>
              <a:t>Individuality ": </a:t>
            </a:r>
            <a:r>
              <a:rPr lang="ar-SA" b="1" dirty="0">
                <a:solidFill>
                  <a:schemeClr val="tx2">
                    <a:lumMod val="50000"/>
                  </a:schemeClr>
                </a:solidFill>
              </a:rPr>
              <a:t>ب– </a:t>
            </a:r>
            <a:r>
              <a:rPr lang="ar-SA" b="1" dirty="0" smtClean="0">
                <a:solidFill>
                  <a:schemeClr val="tx2">
                    <a:lumMod val="50000"/>
                  </a:schemeClr>
                </a:solidFill>
              </a:rPr>
              <a:t>الفردية</a:t>
            </a:r>
          </a:p>
          <a:p>
            <a:pPr marL="0" indent="0" rtl="0">
              <a:buNone/>
            </a:pPr>
            <a:r>
              <a:rPr lang="ar-SA" b="1" dirty="0">
                <a:solidFill>
                  <a:schemeClr val="tx1"/>
                </a:solidFill>
              </a:rPr>
              <a:t>تسمح معظم المستحدثات التكنولوجية بتفريد المواقف التعليمية </a:t>
            </a:r>
            <a:r>
              <a:rPr lang="ar-SA" b="1" dirty="0" smtClean="0">
                <a:solidFill>
                  <a:schemeClr val="tx1"/>
                </a:solidFill>
              </a:rPr>
              <a:t>لتناسب </a:t>
            </a:r>
            <a:r>
              <a:rPr lang="ar-SA" b="1" dirty="0">
                <a:solidFill>
                  <a:schemeClr val="tx1"/>
                </a:solidFill>
              </a:rPr>
              <a:t>المتغيرات </a:t>
            </a:r>
            <a:r>
              <a:rPr lang="ar-SA" b="1" dirty="0" err="1">
                <a:solidFill>
                  <a:schemeClr val="tx1"/>
                </a:solidFill>
              </a:rPr>
              <a:t>فى</a:t>
            </a:r>
            <a:r>
              <a:rPr lang="ar-SA" b="1" dirty="0">
                <a:solidFill>
                  <a:schemeClr val="tx1"/>
                </a:solidFill>
              </a:rPr>
              <a:t> شخصيات المتعلمين وقدراتهم </a:t>
            </a:r>
            <a:r>
              <a:rPr lang="ar-SA" b="1" dirty="0" smtClean="0">
                <a:solidFill>
                  <a:schemeClr val="tx1"/>
                </a:solidFill>
              </a:rPr>
              <a:t>واستعداداتهم وخبراتهم </a:t>
            </a:r>
            <a:r>
              <a:rPr lang="ar-SA" b="1" dirty="0">
                <a:solidFill>
                  <a:schemeClr val="tx1"/>
                </a:solidFill>
              </a:rPr>
              <a:t>السابقة, ولقد صممت معظم هذه المستحدثات بحيث تعتمد</a:t>
            </a:r>
          </a:p>
          <a:p>
            <a:pPr marL="0" indent="0" rtl="0">
              <a:buNone/>
            </a:pPr>
            <a:r>
              <a:rPr lang="ar-SA" b="1" dirty="0">
                <a:solidFill>
                  <a:schemeClr val="tx1"/>
                </a:solidFill>
              </a:rPr>
              <a:t>للمتعلم </a:t>
            </a:r>
            <a:r>
              <a:rPr lang="en-US" dirty="0" smtClean="0">
                <a:solidFill>
                  <a:schemeClr val="tx1"/>
                </a:solidFill>
              </a:rPr>
              <a:t>Self-Pacing </a:t>
            </a:r>
            <a:r>
              <a:rPr lang="ar-SA" b="1" dirty="0">
                <a:solidFill>
                  <a:schemeClr val="tx1"/>
                </a:solidFill>
              </a:rPr>
              <a:t>على الخطو </a:t>
            </a:r>
            <a:r>
              <a:rPr lang="ar-SA" b="1" dirty="0" smtClean="0">
                <a:solidFill>
                  <a:schemeClr val="tx1"/>
                </a:solidFill>
              </a:rPr>
              <a:t>الذاتي</a:t>
            </a:r>
            <a:endParaRPr lang="ar-SA" b="1" dirty="0">
              <a:solidFill>
                <a:schemeClr val="tx1"/>
              </a:solidFill>
            </a:endParaRPr>
          </a:p>
        </p:txBody>
      </p:sp>
    </p:spTree>
    <p:extLst>
      <p:ext uri="{BB962C8B-B14F-4D97-AF65-F5344CB8AC3E}">
        <p14:creationId xmlns:p14="http://schemas.microsoft.com/office/powerpoint/2010/main" val="290785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1"/>
                </a:solidFill>
              </a:rPr>
              <a:t>" Diversity ": </a:t>
            </a:r>
            <a:r>
              <a:rPr lang="ar-SA" b="1" dirty="0">
                <a:solidFill>
                  <a:schemeClr val="tx1"/>
                </a:solidFill>
              </a:rPr>
              <a:t>ج– </a:t>
            </a:r>
            <a:r>
              <a:rPr lang="ar-SA" b="1" dirty="0" smtClean="0">
                <a:solidFill>
                  <a:schemeClr val="tx1"/>
                </a:solidFill>
              </a:rPr>
              <a:t>التنوع</a:t>
            </a:r>
            <a:endParaRPr lang="en-US" b="1" dirty="0" smtClean="0">
              <a:solidFill>
                <a:schemeClr val="tx1"/>
              </a:solidFill>
            </a:endParaRPr>
          </a:p>
          <a:p>
            <a:pPr marL="0" indent="0">
              <a:buNone/>
            </a:pPr>
            <a:r>
              <a:rPr lang="ar-SA" b="1" dirty="0">
                <a:solidFill>
                  <a:schemeClr val="tx1"/>
                </a:solidFill>
              </a:rPr>
              <a:t>توفر المستحدثات التكنولوجية بيئة تعلم متنوعة يجد فيها كل متعلم ما </a:t>
            </a:r>
            <a:r>
              <a:rPr lang="ar-SA" b="1" dirty="0" smtClean="0">
                <a:solidFill>
                  <a:schemeClr val="tx1"/>
                </a:solidFill>
              </a:rPr>
              <a:t>يناسبه</a:t>
            </a:r>
            <a:r>
              <a:rPr lang="ar-SA" b="1" dirty="0">
                <a:solidFill>
                  <a:schemeClr val="tx1"/>
                </a:solidFill>
              </a:rPr>
              <a:t>, ويتحقق ذلك إجرائيا عن طريق توفيق مجموعة من </a:t>
            </a:r>
            <a:r>
              <a:rPr lang="ar-SA" b="1" dirty="0" smtClean="0">
                <a:solidFill>
                  <a:schemeClr val="tx1"/>
                </a:solidFill>
              </a:rPr>
              <a:t>البدائل والخيارات </a:t>
            </a:r>
            <a:r>
              <a:rPr lang="ar-SA" b="1" dirty="0">
                <a:solidFill>
                  <a:schemeClr val="tx1"/>
                </a:solidFill>
              </a:rPr>
              <a:t>التعليمية أمام المتعلم, وتتمثل هذه الخيارات </a:t>
            </a:r>
            <a:r>
              <a:rPr lang="ar-SA" b="1" dirty="0" err="1">
                <a:solidFill>
                  <a:schemeClr val="tx1"/>
                </a:solidFill>
              </a:rPr>
              <a:t>فى</a:t>
            </a:r>
            <a:r>
              <a:rPr lang="ar-SA" b="1" dirty="0">
                <a:solidFill>
                  <a:schemeClr val="tx1"/>
                </a:solidFill>
              </a:rPr>
              <a:t> </a:t>
            </a:r>
            <a:r>
              <a:rPr lang="ar-SA" b="1" dirty="0" smtClean="0">
                <a:solidFill>
                  <a:schemeClr val="tx1"/>
                </a:solidFill>
              </a:rPr>
              <a:t>الأنشطة التعليمية</a:t>
            </a:r>
            <a:r>
              <a:rPr lang="ar-SA" b="1" dirty="0">
                <a:solidFill>
                  <a:schemeClr val="tx1"/>
                </a:solidFill>
              </a:rPr>
              <a:t>, والمواد التعليمية, والاختبارات ومواعيد التقدم لها, </a:t>
            </a:r>
            <a:r>
              <a:rPr lang="ar-SA" b="1" dirty="0" smtClean="0">
                <a:solidFill>
                  <a:schemeClr val="tx1"/>
                </a:solidFill>
              </a:rPr>
              <a:t>كما تتمثل </a:t>
            </a:r>
            <a:r>
              <a:rPr lang="ar-SA" b="1" dirty="0" err="1">
                <a:solidFill>
                  <a:schemeClr val="tx1"/>
                </a:solidFill>
              </a:rPr>
              <a:t>فى</a:t>
            </a:r>
            <a:r>
              <a:rPr lang="ar-SA" b="1" dirty="0">
                <a:solidFill>
                  <a:schemeClr val="tx1"/>
                </a:solidFill>
              </a:rPr>
              <a:t> تعدد مستويات المحتوى وتعدد أساليب التعلم .</a:t>
            </a:r>
            <a:endParaRPr lang="ar-SA" dirty="0">
              <a:solidFill>
                <a:schemeClr val="tx1"/>
              </a:solidFill>
            </a:endParaRPr>
          </a:p>
        </p:txBody>
      </p:sp>
    </p:spTree>
    <p:extLst>
      <p:ext uri="{BB962C8B-B14F-4D97-AF65-F5344CB8AC3E}">
        <p14:creationId xmlns:p14="http://schemas.microsoft.com/office/powerpoint/2010/main" val="1152050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1"/>
                </a:solidFill>
              </a:rPr>
              <a:t>" Globally ": </a:t>
            </a:r>
            <a:r>
              <a:rPr lang="ar-SA" b="1" dirty="0">
                <a:solidFill>
                  <a:schemeClr val="tx1"/>
                </a:solidFill>
              </a:rPr>
              <a:t>د– </a:t>
            </a:r>
            <a:r>
              <a:rPr lang="ar-SA" b="1" dirty="0" smtClean="0">
                <a:solidFill>
                  <a:schemeClr val="tx1"/>
                </a:solidFill>
              </a:rPr>
              <a:t>الكونية</a:t>
            </a:r>
          </a:p>
          <a:p>
            <a:pPr marL="0" indent="0" rtl="0">
              <a:buNone/>
            </a:pPr>
            <a:r>
              <a:rPr lang="ar-SA" b="1" dirty="0">
                <a:solidFill>
                  <a:schemeClr val="tx1"/>
                </a:solidFill>
              </a:rPr>
              <a:t>تتيح بعض المستحدثات التكنولوجية المتوفرة الآن أمام </a:t>
            </a:r>
            <a:r>
              <a:rPr lang="ar-SA" b="1" dirty="0" smtClean="0">
                <a:solidFill>
                  <a:schemeClr val="tx1"/>
                </a:solidFill>
              </a:rPr>
              <a:t>مستخدميها</a:t>
            </a:r>
            <a:r>
              <a:rPr lang="en-US" b="1" dirty="0" smtClean="0">
                <a:solidFill>
                  <a:schemeClr val="tx1"/>
                </a:solidFill>
              </a:rPr>
              <a:t> </a:t>
            </a:r>
            <a:r>
              <a:rPr lang="ar-SA" b="1" dirty="0" smtClean="0">
                <a:solidFill>
                  <a:schemeClr val="tx1"/>
                </a:solidFill>
              </a:rPr>
              <a:t>فرص </a:t>
            </a:r>
            <a:r>
              <a:rPr lang="ar-SA" b="1" dirty="0">
                <a:solidFill>
                  <a:schemeClr val="tx1"/>
                </a:solidFill>
              </a:rPr>
              <a:t>الانفتاح على مصادر المعلومات </a:t>
            </a:r>
            <a:r>
              <a:rPr lang="ar-SA" b="1" dirty="0" err="1">
                <a:solidFill>
                  <a:schemeClr val="tx1"/>
                </a:solidFill>
              </a:rPr>
              <a:t>فى</a:t>
            </a:r>
            <a:r>
              <a:rPr lang="ar-SA" b="1" dirty="0">
                <a:solidFill>
                  <a:schemeClr val="tx1"/>
                </a:solidFill>
              </a:rPr>
              <a:t> جميع أنحاء العالم, ويمكن</a:t>
            </a:r>
          </a:p>
          <a:p>
            <a:pPr marL="0" indent="0" rtl="0">
              <a:buNone/>
            </a:pPr>
            <a:r>
              <a:rPr lang="en-US" b="1" dirty="0" smtClean="0">
                <a:solidFill>
                  <a:schemeClr val="tx1"/>
                </a:solidFill>
              </a:rPr>
              <a:t>( </a:t>
            </a:r>
            <a:r>
              <a:rPr lang="en-US" dirty="0">
                <a:solidFill>
                  <a:schemeClr val="tx1"/>
                </a:solidFill>
              </a:rPr>
              <a:t>Internet </a:t>
            </a:r>
            <a:r>
              <a:rPr lang="en-US" dirty="0" smtClean="0">
                <a:solidFill>
                  <a:schemeClr val="tx1"/>
                </a:solidFill>
              </a:rPr>
              <a:t>) </a:t>
            </a:r>
            <a:r>
              <a:rPr lang="ar-SA" b="1" dirty="0" smtClean="0">
                <a:solidFill>
                  <a:schemeClr val="tx1"/>
                </a:solidFill>
              </a:rPr>
              <a:t>للمستخدم </a:t>
            </a:r>
            <a:r>
              <a:rPr lang="ar-SA" b="1" dirty="0">
                <a:solidFill>
                  <a:schemeClr val="tx1"/>
                </a:solidFill>
              </a:rPr>
              <a:t>أن يتصل بالشبكة العالمية </a:t>
            </a:r>
            <a:r>
              <a:rPr lang="ar-SA" b="1" dirty="0" smtClean="0">
                <a:solidFill>
                  <a:schemeClr val="tx1"/>
                </a:solidFill>
              </a:rPr>
              <a:t>للاتصالات للحصول </a:t>
            </a:r>
            <a:r>
              <a:rPr lang="ar-SA" b="1" dirty="0">
                <a:solidFill>
                  <a:schemeClr val="tx1"/>
                </a:solidFill>
              </a:rPr>
              <a:t>على ما يحتاجه من معلومات </a:t>
            </a:r>
            <a:r>
              <a:rPr lang="ar-SA" b="1" dirty="0" err="1">
                <a:solidFill>
                  <a:schemeClr val="tx1"/>
                </a:solidFill>
              </a:rPr>
              <a:t>فى</a:t>
            </a:r>
            <a:r>
              <a:rPr lang="ar-SA" b="1" dirty="0">
                <a:solidFill>
                  <a:schemeClr val="tx1"/>
                </a:solidFill>
              </a:rPr>
              <a:t> كافة مجالات العلوم .</a:t>
            </a:r>
            <a:endParaRPr lang="ar-SA" dirty="0">
              <a:solidFill>
                <a:schemeClr val="tx1"/>
              </a:solidFill>
            </a:endParaRPr>
          </a:p>
        </p:txBody>
      </p:sp>
    </p:spTree>
    <p:extLst>
      <p:ext uri="{BB962C8B-B14F-4D97-AF65-F5344CB8AC3E}">
        <p14:creationId xmlns:p14="http://schemas.microsoft.com/office/powerpoint/2010/main" val="3275539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13">
      <a:dk1>
        <a:srgbClr val="4D4D4D"/>
      </a:dk1>
      <a:lt1>
        <a:srgbClr val="FFFFFF"/>
      </a:lt1>
      <a:dk2>
        <a:srgbClr val="4D4D4D"/>
      </a:dk2>
      <a:lt2>
        <a:srgbClr val="618C00"/>
      </a:lt2>
      <a:accent1>
        <a:srgbClr val="78A800"/>
      </a:accent1>
      <a:accent2>
        <a:srgbClr val="98CE20"/>
      </a:accent2>
      <a:accent3>
        <a:srgbClr val="FFFFFF"/>
      </a:accent3>
      <a:accent4>
        <a:srgbClr val="404040"/>
      </a:accent4>
      <a:accent5>
        <a:srgbClr val="BED1AA"/>
      </a:accent5>
      <a:accent6>
        <a:srgbClr val="89BA1C"/>
      </a:accent6>
      <a:hlink>
        <a:srgbClr val="9CDA0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S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S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618C00"/>
        </a:lt2>
        <a:accent1>
          <a:srgbClr val="78A800"/>
        </a:accent1>
        <a:accent2>
          <a:srgbClr val="98CE20"/>
        </a:accent2>
        <a:accent3>
          <a:srgbClr val="FFFFFF"/>
        </a:accent3>
        <a:accent4>
          <a:srgbClr val="404040"/>
        </a:accent4>
        <a:accent5>
          <a:srgbClr val="BED1AA"/>
        </a:accent5>
        <a:accent6>
          <a:srgbClr val="89BA1C"/>
        </a:accent6>
        <a:hlink>
          <a:srgbClr val="9CDA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template-24">
  <a:themeElements>
    <a:clrScheme name="powerpoint-template-24 13">
      <a:dk1>
        <a:srgbClr val="4D4D4D"/>
      </a:dk1>
      <a:lt1>
        <a:srgbClr val="FFFFFF"/>
      </a:lt1>
      <a:dk2>
        <a:srgbClr val="4D4D4D"/>
      </a:dk2>
      <a:lt2>
        <a:srgbClr val="618C00"/>
      </a:lt2>
      <a:accent1>
        <a:srgbClr val="78A800"/>
      </a:accent1>
      <a:accent2>
        <a:srgbClr val="98CE20"/>
      </a:accent2>
      <a:accent3>
        <a:srgbClr val="FFFFFF"/>
      </a:accent3>
      <a:accent4>
        <a:srgbClr val="404040"/>
      </a:accent4>
      <a:accent5>
        <a:srgbClr val="BED1AA"/>
      </a:accent5>
      <a:accent6>
        <a:srgbClr val="89BA1C"/>
      </a:accent6>
      <a:hlink>
        <a:srgbClr val="9CDA0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S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S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618C00"/>
        </a:lt2>
        <a:accent1>
          <a:srgbClr val="78A800"/>
        </a:accent1>
        <a:accent2>
          <a:srgbClr val="98CE20"/>
        </a:accent2>
        <a:accent3>
          <a:srgbClr val="FFFFFF"/>
        </a:accent3>
        <a:accent4>
          <a:srgbClr val="404040"/>
        </a:accent4>
        <a:accent5>
          <a:srgbClr val="BED1AA"/>
        </a:accent5>
        <a:accent6>
          <a:srgbClr val="89BA1C"/>
        </a:accent6>
        <a:hlink>
          <a:srgbClr val="9CDA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powerpoint-template-24</Template>
  <TotalTime>718</TotalTime>
  <Words>1788</Words>
  <Application>Microsoft Office PowerPoint</Application>
  <PresentationFormat>عرض على الشاشة (3:4)‏</PresentationFormat>
  <Paragraphs>242</Paragraphs>
  <Slides>43</Slides>
  <Notes>34</Notes>
  <HiddenSlides>0</HiddenSlides>
  <MMClips>0</MMClips>
  <ScaleCrop>false</ScaleCrop>
  <HeadingPairs>
    <vt:vector size="8" baseType="variant">
      <vt:variant>
        <vt:lpstr>الخطوط المستخدمة</vt:lpstr>
      </vt:variant>
      <vt:variant>
        <vt:i4>7</vt:i4>
      </vt:variant>
      <vt:variant>
        <vt:lpstr>نسق</vt:lpstr>
      </vt:variant>
      <vt:variant>
        <vt:i4>2</vt:i4>
      </vt:variant>
      <vt:variant>
        <vt:lpstr>خوادم OLE مضمنة</vt:lpstr>
      </vt:variant>
      <vt:variant>
        <vt:i4>1</vt:i4>
      </vt:variant>
      <vt:variant>
        <vt:lpstr>عناوين الشرائح</vt:lpstr>
      </vt:variant>
      <vt:variant>
        <vt:i4>43</vt:i4>
      </vt:variant>
    </vt:vector>
  </HeadingPairs>
  <TitlesOfParts>
    <vt:vector size="53" baseType="lpstr">
      <vt:lpstr>굴림</vt:lpstr>
      <vt:lpstr>Arial</vt:lpstr>
      <vt:lpstr>Microsoft Sans Serif</vt:lpstr>
      <vt:lpstr>Times New Roman</vt:lpstr>
      <vt:lpstr>Verdana</vt:lpstr>
      <vt:lpstr>Wingdings</vt:lpstr>
      <vt:lpstr>WinSoft Pro</vt:lpstr>
      <vt:lpstr>powerpoint-template-24</vt:lpstr>
      <vt:lpstr>1_powerpoint-template-24</vt:lpstr>
      <vt:lpstr>Clip</vt:lpstr>
      <vt:lpstr>Special Topics in  AI  PART 5</vt:lpstr>
      <vt:lpstr>عرض تقديمي في PowerPoint</vt:lpstr>
      <vt:lpstr>عرض تقديمي في PowerPoint</vt:lpstr>
      <vt:lpstr>مفهوم مستحدثات تقنيات التعليم</vt:lpstr>
      <vt:lpstr>خصائص مستحدثات تقنيات التعليم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مبررات استخدام مستحدثات تقنيات التعليم</vt:lpstr>
      <vt:lpstr>مبررات استخدام مستحدثات تقنيات التعليم</vt:lpstr>
      <vt:lpstr>نماذج من مستحدثات تقنيات التعليم </vt:lpstr>
      <vt:lpstr>عرض تقديمي في PowerPoint</vt:lpstr>
      <vt:lpstr>أنماط البرامج التعليمية</vt:lpstr>
      <vt:lpstr>برمجيات الوسائط الفائقة  Hypermedia</vt:lpstr>
      <vt:lpstr>ماهي برمجيات الوسائط الفائقة  Hypermedia</vt:lpstr>
      <vt:lpstr>خصائص الوسائط الفائقة  Hypermedia</vt:lpstr>
      <vt:lpstr>مكونات الوسائط الفائقة  Hypermedia</vt:lpstr>
      <vt:lpstr>أدوات اعداد الوسائط الفائقة  Hypermedia</vt:lpstr>
      <vt:lpstr>مميزات الوسائط الفائقة  Hypermedia</vt:lpstr>
      <vt:lpstr>الأهمية التربوية للوسائط الفائقة  Hypermedia</vt:lpstr>
      <vt:lpstr>عوامل التدريس بالوسائط الفائقة  Hypermedia</vt:lpstr>
      <vt:lpstr>برامج وتطبيقات تصميم الوسائط الفائقة</vt:lpstr>
      <vt:lpstr>عرض تقديمي في PowerPoint</vt:lpstr>
      <vt:lpstr>نماذج من مستحدثات تقنيات التعليم </vt:lpstr>
      <vt:lpstr>الخدمات التي يوفرها الانترنت</vt:lpstr>
      <vt:lpstr>أدوات التعلم عن طريق الويب </vt:lpstr>
      <vt:lpstr>أدوات التعلم عن طريق الويب </vt:lpstr>
      <vt:lpstr>أدوات التعلم عن طريق الويب </vt:lpstr>
      <vt:lpstr>عرض تقديمي في PowerPoint</vt:lpstr>
      <vt:lpstr>أنماط التعلم الإلكتروني</vt:lpstr>
      <vt:lpstr>أشكال استخدام التعلم الإلكتروني </vt:lpstr>
      <vt:lpstr>أشكال استخدام التعلم الإلكتروني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Khawla</dc:creator>
  <cp:lastModifiedBy>Admin~</cp:lastModifiedBy>
  <cp:revision>118</cp:revision>
  <dcterms:created xsi:type="dcterms:W3CDTF">2014-04-08T09:47:08Z</dcterms:created>
  <dcterms:modified xsi:type="dcterms:W3CDTF">2025-11-01T18:16:41Z</dcterms:modified>
</cp:coreProperties>
</file>